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2"/>
  </p:notesMasterIdLst>
  <p:sldIdLst>
    <p:sldId id="306" r:id="rId2"/>
    <p:sldId id="286" r:id="rId3"/>
    <p:sldId id="278" r:id="rId4"/>
    <p:sldId id="289" r:id="rId5"/>
    <p:sldId id="284" r:id="rId6"/>
    <p:sldId id="300" r:id="rId7"/>
    <p:sldId id="301" r:id="rId8"/>
    <p:sldId id="290" r:id="rId9"/>
    <p:sldId id="312" r:id="rId10"/>
    <p:sldId id="310" r:id="rId11"/>
    <p:sldId id="315" r:id="rId12"/>
    <p:sldId id="316" r:id="rId13"/>
    <p:sldId id="317" r:id="rId14"/>
    <p:sldId id="321" r:id="rId15"/>
    <p:sldId id="327" r:id="rId16"/>
    <p:sldId id="328" r:id="rId17"/>
    <p:sldId id="324" r:id="rId18"/>
    <p:sldId id="325" r:id="rId19"/>
    <p:sldId id="330" r:id="rId20"/>
    <p:sldId id="331" r:id="rId21"/>
    <p:sldId id="337" r:id="rId22"/>
    <p:sldId id="334" r:id="rId23"/>
    <p:sldId id="336" r:id="rId24"/>
    <p:sldId id="338" r:id="rId25"/>
    <p:sldId id="339" r:id="rId26"/>
    <p:sldId id="340" r:id="rId27"/>
    <p:sldId id="341" r:id="rId28"/>
    <p:sldId id="342" r:id="rId29"/>
    <p:sldId id="332" r:id="rId30"/>
    <p:sldId id="322" r:id="rId31"/>
    <p:sldId id="323" r:id="rId32"/>
    <p:sldId id="309" r:id="rId33"/>
    <p:sldId id="318" r:id="rId34"/>
    <p:sldId id="319" r:id="rId35"/>
    <p:sldId id="296" r:id="rId36"/>
    <p:sldId id="295" r:id="rId37"/>
    <p:sldId id="298" r:id="rId38"/>
    <p:sldId id="291" r:id="rId39"/>
    <p:sldId id="302" r:id="rId40"/>
    <p:sldId id="303" r:id="rId41"/>
    <p:sldId id="304" r:id="rId42"/>
    <p:sldId id="294" r:id="rId43"/>
    <p:sldId id="313" r:id="rId44"/>
    <p:sldId id="285" r:id="rId45"/>
    <p:sldId id="263" r:id="rId46"/>
    <p:sldId id="257" r:id="rId47"/>
    <p:sldId id="267" r:id="rId48"/>
    <p:sldId id="271" r:id="rId49"/>
    <p:sldId id="265" r:id="rId50"/>
    <p:sldId id="269" r:id="rId51"/>
    <p:sldId id="264" r:id="rId52"/>
    <p:sldId id="270" r:id="rId53"/>
    <p:sldId id="272" r:id="rId54"/>
    <p:sldId id="266" r:id="rId55"/>
    <p:sldId id="275" r:id="rId56"/>
    <p:sldId id="258" r:id="rId57"/>
    <p:sldId id="273" r:id="rId58"/>
    <p:sldId id="274" r:id="rId59"/>
    <p:sldId id="259" r:id="rId60"/>
    <p:sldId id="261" r:id="rId61"/>
    <p:sldId id="268" r:id="rId62"/>
    <p:sldId id="260" r:id="rId63"/>
    <p:sldId id="262" r:id="rId64"/>
    <p:sldId id="287" r:id="rId65"/>
    <p:sldId id="276" r:id="rId66"/>
    <p:sldId id="282" r:id="rId67"/>
    <p:sldId id="280" r:id="rId68"/>
    <p:sldId id="281" r:id="rId69"/>
    <p:sldId id="297" r:id="rId70"/>
    <p:sldId id="326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38"/>
    <p:restoredTop sz="97173"/>
  </p:normalViewPr>
  <p:slideViewPr>
    <p:cSldViewPr snapToGrid="0">
      <p:cViewPr>
        <p:scale>
          <a:sx n="152" d="100"/>
          <a:sy n="152" d="100"/>
        </p:scale>
        <p:origin x="78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9647E8-038B-CE4A-9EDA-559D7935BADB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4D465-69E2-E949-98CA-3E52DAEF6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0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D465-69E2-E949-98CA-3E52DAEF67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54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D465-69E2-E949-98CA-3E52DAEF67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53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D465-69E2-E949-98CA-3E52DAEF67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96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524AAF-C45F-C544-B5BC-E0F4425723B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00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D465-69E2-E949-98CA-3E52DAEF672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67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197D-A7C5-B074-5F73-36440F008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D97D5C-E466-B751-69E1-409B7F2D1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E7E89-A236-3C89-9C36-E3C8669BE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CBDDC-95D2-2945-A49B-14C61A3D3583}" type="datetime1">
              <a:rPr lang="en-GB" smtClean="0"/>
              <a:t>05/12/2023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D2767-CB02-3C5C-0579-2C93CB3FA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D3CCA-0F22-3060-4DEE-ECBEBABE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50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28F99-DF6E-2BBD-C179-7B25587D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C61F0E-C7B5-8A8E-9229-50CB830FC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82D28-FEFD-F79F-3A60-7BCE5871C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EB90-7002-BC45-A978-4B2739299FB8}" type="datetime1">
              <a:rPr lang="en-GB" smtClean="0"/>
              <a:t>05/12/2023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C0686-A125-9704-ABEF-9976D35C1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7907C-BF17-9D45-7949-BAC439B4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15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CE05C-3949-F5F7-ED7F-C74C03C877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0EF422-2A86-8FC0-356F-25666ABE4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EB05B-6557-0B03-22B3-17BDA572A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C3EF9-E3CC-9141-A7D0-C050DED6AB6A}" type="datetime1">
              <a:rPr lang="en-GB" smtClean="0"/>
              <a:t>05/12/2023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80C52-6C5D-5B5B-5CBB-BE2D5D05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B5474-D723-4302-9E42-13D050B00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81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14B95-C764-BAA0-DE13-448F7C682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9D397-F769-D5B0-204C-00DF5F335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B9CF2-A32A-04C4-314B-5EE7EBFD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BC5D-11F8-E94F-8B00-4C29DB208FE2}" type="datetime1">
              <a:rPr lang="en-GB" smtClean="0"/>
              <a:t>05/12/2023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E8364-DFB0-40D2-1726-27A228C00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BC926-4AC1-B950-E543-E8AD6A60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12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4753-9F83-74C8-AB56-B8E2BF246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6A83A-7649-C7D2-8164-C589F3995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ADE41-8A77-54A7-7D14-F8BE5557A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576C-BDC5-9D4B-A14A-DA1857B4729B}" type="datetime1">
              <a:rPr lang="en-GB" smtClean="0"/>
              <a:t>05/12/2023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C9BB2-02B4-55E1-0D2D-2EA1B72E6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0CA5E-5DDF-44DE-AA34-BF319A207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0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D18B-159C-197D-2017-E6A09EC3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A3F78-4F89-36FA-4D3A-B5D0582FA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A0D1B-3948-ECC7-07BD-83E560F09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CC534-43FC-F2CB-1060-7A784FB92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A67AD-57AE-254B-88A5-3635FD1368B8}" type="datetime1">
              <a:rPr lang="en-GB" smtClean="0"/>
              <a:t>05/12/2023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560F2-DB9F-1A5C-F5C9-279E3EFA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9BDD8-5CA0-99BE-764A-65882E81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3348E-CCAB-A09E-E1DC-85F9B458D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0866C-C77F-92CC-0D47-D7981707D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1546B-A28F-9B32-7463-3C90F8195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E3A66E-F71E-B4C4-7D91-AEEF59D5ED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498F88-4C91-CE8C-076B-90BA0F2D45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2644B8-FB09-1A6B-4ED5-FEF5003D8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40AEA-FCAD-A340-A01D-14FFCE149CEC}" type="datetime1">
              <a:rPr lang="en-GB" smtClean="0"/>
              <a:t>05/12/2023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5DDE3-656D-7E7F-C211-D71C950B3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075E7-070B-E3F4-2E6E-D586CA85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34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EE1B9-B5E7-176B-7E08-7DF44BFAF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5CEE6-D37B-B1A1-C0D1-B55ACEEA7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C8FC-42FF-CB4A-A4EE-AF991C7F2E7A}" type="datetime1">
              <a:rPr lang="en-GB" smtClean="0"/>
              <a:t>05/12/2023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40C7F-01D7-B9F7-0EF3-A1D43726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672469-5766-5A72-AC5E-A2738E56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1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C182B8-709B-AB33-DA94-FBDF8AA47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3ECA-B2D9-CB46-BD5F-F8A2E163B1F1}" type="datetime1">
              <a:rPr lang="en-GB" smtClean="0"/>
              <a:t>05/12/2023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AE757-AD27-80E9-3E23-D7AACF951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ABC56-C2A3-6BF5-BB6B-8DEE281F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29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A4D05-D60F-B8C6-0111-E9E111A4F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609A5-980E-3BCE-2E1B-4EC252D9B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1F268-2A55-B638-E6C7-512A5F97E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598BE-A1F7-54D6-8E76-C18943D8E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5DCB7-77B6-6841-8C5E-C95EB622B2A7}" type="datetime1">
              <a:rPr lang="en-GB" smtClean="0"/>
              <a:t>05/12/2023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95235-4F9B-1EC2-31F4-2141824D7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982E2-9D3C-9FF1-277F-5F2DF05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7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9D6B-2553-858D-B860-1B031F30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60E450-8B83-BA30-7FE4-98E9CF4E8B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BAB2C-E496-7EAE-414E-C1417232C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75F0C6-7564-F24D-5880-B1A5A2C35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5B707-C4B0-F649-91EA-2D9AC99205C7}" type="datetime1">
              <a:rPr lang="en-GB" smtClean="0"/>
              <a:t>05/12/2023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B52BA-B6F2-4564-67D8-19C02FC8A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78A43-D65B-C6A6-27C2-F102418C5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22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65FECA-D12F-0861-4574-A4CD802AE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9031C-110A-6894-326F-FE663050E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E415E-A90F-199F-5C59-098B7685E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40712-8753-4F4A-AA07-4FC6F7406BF4}" type="datetime1">
              <a:rPr lang="en-GB" smtClean="0"/>
              <a:t>05/12/2023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22028-8991-C7F3-99AD-F771BD349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98C7-924F-0F32-65D1-8141637B0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1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6.png"/><Relationship Id="rId5" Type="http://schemas.openxmlformats.org/officeDocument/2006/relationships/image" Target="../media/image38.png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19" Type="http://schemas.openxmlformats.org/officeDocument/2006/relationships/image" Target="../media/image51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1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9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93.png"/><Relationship Id="rId4" Type="http://schemas.openxmlformats.org/officeDocument/2006/relationships/image" Target="../media/image77.png"/><Relationship Id="rId9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60.png"/><Relationship Id="rId5" Type="http://schemas.openxmlformats.org/officeDocument/2006/relationships/image" Target="../media/image611.png"/><Relationship Id="rId10" Type="http://schemas.openxmlformats.org/officeDocument/2006/relationships/image" Target="../media/image59.png"/><Relationship Id="rId4" Type="http://schemas.openxmlformats.org/officeDocument/2006/relationships/image" Target="../media/image64.png"/><Relationship Id="rId9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2.png"/><Relationship Id="rId4" Type="http://schemas.openxmlformats.org/officeDocument/2006/relationships/image" Target="../media/image5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3" Type="http://schemas.openxmlformats.org/officeDocument/2006/relationships/image" Target="../media/image650.png"/><Relationship Id="rId7" Type="http://schemas.openxmlformats.org/officeDocument/2006/relationships/image" Target="../media/image701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1.png"/><Relationship Id="rId5" Type="http://schemas.openxmlformats.org/officeDocument/2006/relationships/image" Target="../media/image104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3" Type="http://schemas.openxmlformats.org/officeDocument/2006/relationships/image" Target="../media/image27.png"/><Relationship Id="rId7" Type="http://schemas.openxmlformats.org/officeDocument/2006/relationships/image" Target="../media/image76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7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NEMO-DBD/SNDrift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Relationship Id="rId9" Type="http://schemas.openxmlformats.org/officeDocument/2006/relationships/image" Target="../media/image4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13" Type="http://schemas.openxmlformats.org/officeDocument/2006/relationships/image" Target="../media/image120.png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12" Type="http://schemas.openxmlformats.org/officeDocument/2006/relationships/image" Target="../media/image111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00.png"/><Relationship Id="rId5" Type="http://schemas.openxmlformats.org/officeDocument/2006/relationships/image" Target="../media/image410.png"/><Relationship Id="rId10" Type="http://schemas.openxmlformats.org/officeDocument/2006/relationships/image" Target="../media/image900.png"/><Relationship Id="rId4" Type="http://schemas.openxmlformats.org/officeDocument/2006/relationships/image" Target="../media/image116.png"/><Relationship Id="rId9" Type="http://schemas.openxmlformats.org/officeDocument/2006/relationships/image" Target="../media/image80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510.png"/><Relationship Id="rId4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1.png"/><Relationship Id="rId4" Type="http://schemas.openxmlformats.org/officeDocument/2006/relationships/image" Target="../media/image1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2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5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410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36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510.png"/><Relationship Id="rId9" Type="http://schemas.openxmlformats.org/officeDocument/2006/relationships/image" Target="../media/image3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72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3FC80D5-C1C4-31F1-C7D1-33688B8FAA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 Meeting 09/11/23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67E08F-A346-DD26-4468-BCD1CEEFE2B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Improving the vertical position reconstruction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2061EC-B2DA-BAAD-2C92-28D97A2999A7}"/>
              </a:ext>
            </a:extLst>
          </p:cNvPr>
          <p:cNvSpPr/>
          <p:nvPr/>
        </p:nvSpPr>
        <p:spPr>
          <a:xfrm>
            <a:off x="0" y="6381289"/>
            <a:ext cx="12192000" cy="4684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CAC1C8-21A6-1212-DFAE-EBBB08EF02DC}"/>
              </a:ext>
            </a:extLst>
          </p:cNvPr>
          <p:cNvSpPr/>
          <p:nvPr/>
        </p:nvSpPr>
        <p:spPr>
          <a:xfrm>
            <a:off x="0" y="8286"/>
            <a:ext cx="12192000" cy="4684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57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918353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306562" y="2879799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536768" y="104492"/>
            <a:ext cx="91445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Angular Considerations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D851D-FD27-CBDC-9FED-2FBA23200075}"/>
              </a:ext>
            </a:extLst>
          </p:cNvPr>
          <p:cNvSpPr txBox="1"/>
          <p:nvPr/>
        </p:nvSpPr>
        <p:spPr>
          <a:xfrm>
            <a:off x="138713" y="5878481"/>
            <a:ext cx="6676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(Using Tomas’ tracking software 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TomasKrizak</a:t>
            </a:r>
            <a:r>
              <a:rPr lang="en-US" sz="1600" dirty="0"/>
              <a:t>/</a:t>
            </a:r>
            <a:r>
              <a:rPr lang="en-US" sz="1600" dirty="0" err="1"/>
              <a:t>TKEvent</a:t>
            </a:r>
            <a:r>
              <a:rPr lang="en-US" sz="1600" dirty="0"/>
              <a:t>)***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1D8CA-A0AA-A81B-7889-1AE7154A7318}"/>
              </a:ext>
            </a:extLst>
          </p:cNvPr>
          <p:cNvSpPr txBox="1"/>
          <p:nvPr/>
        </p:nvSpPr>
        <p:spPr>
          <a:xfrm>
            <a:off x="2767682" y="5508471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49C98-F673-D3E8-C16E-FF88B95ECE26}"/>
              </a:ext>
            </a:extLst>
          </p:cNvPr>
          <p:cNvSpPr txBox="1"/>
          <p:nvPr/>
        </p:nvSpPr>
        <p:spPr>
          <a:xfrm rot="16200000">
            <a:off x="-737679" y="3002013"/>
            <a:ext cx="2344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Propagation time (12.5us)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C07984-627B-F926-0EA2-C01D7DFCC194}"/>
              </a:ext>
            </a:extLst>
          </p:cNvPr>
          <p:cNvSpPr txBox="1"/>
          <p:nvPr/>
        </p:nvSpPr>
        <p:spPr>
          <a:xfrm>
            <a:off x="5602418" y="1636822"/>
            <a:ext cx="6324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 time vs h plot with track angle cut applied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Rising effect still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Entire distribution shifted up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 of multiple avalanche triggers with non-zero angle track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6CD50F-2BFC-9C75-6C3D-EF8C29318568}"/>
              </a:ext>
            </a:extLst>
          </p:cNvPr>
          <p:cNvSpPr txBox="1"/>
          <p:nvPr/>
        </p:nvSpPr>
        <p:spPr>
          <a:xfrm>
            <a:off x="6102220" y="4301412"/>
            <a:ext cx="456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**need to confirm this huge shift in other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73C078-2A25-BE66-94A5-D5E10270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2" y="1356981"/>
            <a:ext cx="4561313" cy="422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5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918353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306562" y="2879799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319329" y="48514"/>
            <a:ext cx="7313063" cy="1240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Understanding the Full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2E6F263D-1795-3AC4-EA65-4F7587D90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9" t="8092"/>
          <a:stretch/>
        </p:blipFill>
        <p:spPr>
          <a:xfrm>
            <a:off x="1135748" y="3022604"/>
            <a:ext cx="4105710" cy="31350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89EFDD-51DE-2835-3D8B-51AA363FEA81}"/>
              </a:ext>
            </a:extLst>
          </p:cNvPr>
          <p:cNvSpPr txBox="1"/>
          <p:nvPr/>
        </p:nvSpPr>
        <p:spPr>
          <a:xfrm>
            <a:off x="1599449" y="2737626"/>
            <a:ext cx="3642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Average propagation time vs z approximation </a:t>
            </a:r>
          </a:p>
        </p:txBody>
      </p:sp>
      <p:pic>
        <p:nvPicPr>
          <p:cNvPr id="20" name="Picture 19" descr="A blue and yellow gradient with white lines&#10;&#10;Description automatically generated">
            <a:extLst>
              <a:ext uri="{FF2B5EF4-FFF2-40B4-BE49-F238E27FC236}">
                <a16:creationId xmlns:a16="http://schemas.microsoft.com/office/drawing/2014/main" id="{703E7C54-56A5-4BB2-CF33-3E69CB85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037" y="3003023"/>
            <a:ext cx="4266721" cy="31861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D16C11-89A4-E69E-D250-07ADC4421FE2}"/>
              </a:ext>
            </a:extLst>
          </p:cNvPr>
          <p:cNvSpPr txBox="1"/>
          <p:nvPr/>
        </p:nvSpPr>
        <p:spPr>
          <a:xfrm>
            <a:off x="6790988" y="2748195"/>
            <a:ext cx="515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Heat map of propagation time against z approximation for each event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A74C42-1410-B3B9-C03D-FE23CC547B0B}"/>
              </a:ext>
            </a:extLst>
          </p:cNvPr>
          <p:cNvSpPr txBox="1"/>
          <p:nvPr/>
        </p:nvSpPr>
        <p:spPr>
          <a:xfrm>
            <a:off x="439646" y="1025011"/>
            <a:ext cx="9249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 far have worked with average prop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Explained shift of average prop time as deceleration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Quantified this effect by fitting the curve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But full event distribution tells us more about this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Next step is to extract deceleration parameters from full distribution</a:t>
            </a:r>
          </a:p>
        </p:txBody>
      </p:sp>
    </p:spTree>
    <p:extLst>
      <p:ext uri="{BB962C8B-B14F-4D97-AF65-F5344CB8AC3E}">
        <p14:creationId xmlns:p14="http://schemas.microsoft.com/office/powerpoint/2010/main" val="950415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536768" y="-88077"/>
            <a:ext cx="91445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Prop time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090BFCC-A83F-A278-D84F-B055EE91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271" y="895559"/>
            <a:ext cx="3123285" cy="2503886"/>
          </a:xfrm>
          <a:prstGeom prst="rect">
            <a:avLst/>
          </a:prstGeom>
        </p:spPr>
      </p:pic>
      <p:pic>
        <p:nvPicPr>
          <p:cNvPr id="10" name="Picture 9" descr="A blue and yellow gradient with white lines&#10;&#10;Description automatically generated">
            <a:extLst>
              <a:ext uri="{FF2B5EF4-FFF2-40B4-BE49-F238E27FC236}">
                <a16:creationId xmlns:a16="http://schemas.microsoft.com/office/drawing/2014/main" id="{4E932A3F-D21A-0CF3-6BDD-723F72934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50" y="816778"/>
            <a:ext cx="3458587" cy="25826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1960957-23FD-19A7-A605-6309A0966AE3}"/>
              </a:ext>
            </a:extLst>
          </p:cNvPr>
          <p:cNvSpPr/>
          <p:nvPr/>
        </p:nvSpPr>
        <p:spPr>
          <a:xfrm flipH="1">
            <a:off x="2695074" y="895558"/>
            <a:ext cx="80210" cy="2346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C8FF32-BAEB-DA32-67D6-689242F7B6BF}"/>
              </a:ext>
            </a:extLst>
          </p:cNvPr>
          <p:cNvSpPr txBox="1"/>
          <p:nvPr/>
        </p:nvSpPr>
        <p:spPr>
          <a:xfrm>
            <a:off x="4635148" y="741640"/>
            <a:ext cx="2006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1D slice from the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7A8C2C-EB04-F3F2-0A65-8873FF07C2C7}"/>
                  </a:ext>
                </a:extLst>
              </p:cNvPr>
              <p:cNvSpPr txBox="1"/>
              <p:nvPr/>
            </p:nvSpPr>
            <p:spPr>
              <a:xfrm>
                <a:off x="122447" y="3480879"/>
                <a:ext cx="6440930" cy="3002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u="sng" dirty="0"/>
                  <a:t>How describe the shape? – (appears as a RH skewed Gaussian)</a:t>
                </a:r>
              </a:p>
              <a:p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Assume initial velocities drawn from gaussian distribution – (physically motivated)</a:t>
                </a:r>
              </a:p>
              <a:p>
                <a:endParaRPr lang="en-US" sz="1400" dirty="0"/>
              </a:p>
              <a:p>
                <a:endParaRPr lang="en-US" sz="1400" dirty="0"/>
              </a:p>
              <a:p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Initially assuming constant velocity:</a:t>
                </a:r>
                <a:endParaRPr lang="en-GB" sz="1400" b="0" i="1" dirty="0">
                  <a:latin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Skew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dirty="0"/>
                  <a:t> distribution explained as projection of gaussian velocity distribution </a:t>
                </a:r>
              </a:p>
              <a:p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How would acceleration appear on this distribution?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7A8C2C-EB04-F3F2-0A65-8873FF07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47" y="3480879"/>
                <a:ext cx="6440930" cy="3002040"/>
              </a:xfrm>
              <a:prstGeom prst="rect">
                <a:avLst/>
              </a:prstGeom>
              <a:blipFill>
                <a:blip r:embed="rId4"/>
                <a:stretch>
                  <a:fillRect l="-197" t="-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FD554E-D667-B022-7763-51CCCB9B42B8}"/>
                  </a:ext>
                </a:extLst>
              </p:cNvPr>
              <p:cNvSpPr txBox="1"/>
              <p:nvPr/>
            </p:nvSpPr>
            <p:spPr>
              <a:xfrm>
                <a:off x="6512431" y="3770353"/>
                <a:ext cx="1967590" cy="5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FD554E-D667-B022-7763-51CCCB9B4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431" y="3770353"/>
                <a:ext cx="1967590" cy="511550"/>
              </a:xfrm>
              <a:prstGeom prst="rect">
                <a:avLst/>
              </a:prstGeom>
              <a:blipFill>
                <a:blip r:embed="rId5"/>
                <a:stretch>
                  <a:fillRect l="-1282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F813A9-18D8-7374-3C77-231DBC0DE6C8}"/>
                  </a:ext>
                </a:extLst>
              </p:cNvPr>
              <p:cNvSpPr txBox="1"/>
              <p:nvPr/>
            </p:nvSpPr>
            <p:spPr>
              <a:xfrm>
                <a:off x="6174197" y="4358343"/>
                <a:ext cx="2746658" cy="7584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F813A9-18D8-7374-3C77-231DBC0DE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197" y="4358343"/>
                <a:ext cx="2746658" cy="7584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BCB227-4A56-E840-E998-29A1C65D39EB}"/>
                  </a:ext>
                </a:extLst>
              </p:cNvPr>
              <p:cNvSpPr txBox="1"/>
              <p:nvPr/>
            </p:nvSpPr>
            <p:spPr>
              <a:xfrm>
                <a:off x="3235335" y="4592488"/>
                <a:ext cx="882316" cy="569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BCB227-4A56-E840-E998-29A1C65D3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335" y="4592488"/>
                <a:ext cx="882316" cy="569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 descr="A graph with a red line&#10;&#10;Description automatically generated">
            <a:extLst>
              <a:ext uri="{FF2B5EF4-FFF2-40B4-BE49-F238E27FC236}">
                <a16:creationId xmlns:a16="http://schemas.microsoft.com/office/drawing/2014/main" id="{63BE1EE3-4BC6-99B5-2B16-6DE7487DB9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2889" y="1002925"/>
            <a:ext cx="3277008" cy="23515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408F58-D455-EC4D-6596-3D7398629EEC}"/>
                  </a:ext>
                </a:extLst>
              </p:cNvPr>
              <p:cNvSpPr txBox="1"/>
              <p:nvPr/>
            </p:nvSpPr>
            <p:spPr>
              <a:xfrm>
                <a:off x="6174197" y="3305516"/>
                <a:ext cx="6774391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408F58-D455-EC4D-6596-3D7398629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197" y="3305516"/>
                <a:ext cx="6774391" cy="3243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F392C23-4094-1218-0F0B-B42A284B3594}"/>
                  </a:ext>
                </a:extLst>
              </p:cNvPr>
              <p:cNvSpPr txBox="1"/>
              <p:nvPr/>
            </p:nvSpPr>
            <p:spPr>
              <a:xfrm>
                <a:off x="3869612" y="1798427"/>
                <a:ext cx="7585535" cy="339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F392C23-4094-1218-0F0B-B42A284B3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612" y="1798427"/>
                <a:ext cx="7585535" cy="3397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39A946-80DD-74C2-57A1-03686613B000}"/>
                  </a:ext>
                </a:extLst>
              </p:cNvPr>
              <p:cNvSpPr txBox="1"/>
              <p:nvPr/>
            </p:nvSpPr>
            <p:spPr>
              <a:xfrm>
                <a:off x="2627690" y="3345547"/>
                <a:ext cx="6096000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39A946-80DD-74C2-57A1-03686613B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690" y="3345547"/>
                <a:ext cx="6096000" cy="3243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30DB14DE-BE6F-FC63-20C3-C71BCA65E878}"/>
              </a:ext>
            </a:extLst>
          </p:cNvPr>
          <p:cNvSpPr txBox="1"/>
          <p:nvPr/>
        </p:nvSpPr>
        <p:spPr>
          <a:xfrm rot="16200000">
            <a:off x="3463315" y="1829815"/>
            <a:ext cx="812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events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A4D31D3-40FF-6D9D-51DC-29E9BEF4269E}"/>
              </a:ext>
            </a:extLst>
          </p:cNvPr>
          <p:cNvCxnSpPr>
            <a:cxnSpLocks/>
          </p:cNvCxnSpPr>
          <p:nvPr/>
        </p:nvCxnSpPr>
        <p:spPr>
          <a:xfrm flipV="1">
            <a:off x="8480021" y="3428559"/>
            <a:ext cx="759273" cy="96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253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8527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Can linear deceleration model describe this distribution?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1776CC-2D72-32B2-1178-52381015EE54}"/>
                  </a:ext>
                </a:extLst>
              </p:cNvPr>
              <p:cNvSpPr txBox="1"/>
              <p:nvPr/>
            </p:nvSpPr>
            <p:spPr>
              <a:xfrm>
                <a:off x="2705369" y="1011480"/>
                <a:ext cx="882316" cy="569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1776CC-2D72-32B2-1178-52381015E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369" y="1011480"/>
                <a:ext cx="882316" cy="569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36902E9-BCAF-E50A-ED6E-23519F2BE45E}"/>
              </a:ext>
            </a:extLst>
          </p:cNvPr>
          <p:cNvSpPr txBox="1"/>
          <p:nvPr/>
        </p:nvSpPr>
        <p:spPr>
          <a:xfrm>
            <a:off x="338690" y="1134878"/>
            <a:ext cx="2019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Constant Velocity Model: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814E1E-EDCD-5C41-9E75-BE4061C90BAA}"/>
              </a:ext>
            </a:extLst>
          </p:cNvPr>
          <p:cNvSpPr txBox="1"/>
          <p:nvPr/>
        </p:nvSpPr>
        <p:spPr>
          <a:xfrm>
            <a:off x="354649" y="1780072"/>
            <a:ext cx="5806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Linear Deceleration Model</a:t>
            </a:r>
            <a:r>
              <a:rPr lang="en-US" sz="1400" dirty="0"/>
              <a:t> (used previously to describe average distribution)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C1A4EC-064E-1366-B137-03F4AEF924E6}"/>
                  </a:ext>
                </a:extLst>
              </p:cNvPr>
              <p:cNvSpPr txBox="1"/>
              <p:nvPr/>
            </p:nvSpPr>
            <p:spPr>
              <a:xfrm>
                <a:off x="470954" y="2193104"/>
                <a:ext cx="1910523" cy="477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C1A4EC-064E-1366-B137-03F4AEF92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54" y="2193104"/>
                <a:ext cx="1910523" cy="47724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21">
            <a:extLst>
              <a:ext uri="{FF2B5EF4-FFF2-40B4-BE49-F238E27FC236}">
                <a16:creationId xmlns:a16="http://schemas.microsoft.com/office/drawing/2014/main" id="{DA6DC3A1-6A2A-006E-C749-B84AE7671F80}"/>
              </a:ext>
            </a:extLst>
          </p:cNvPr>
          <p:cNvSpPr/>
          <p:nvPr/>
        </p:nvSpPr>
        <p:spPr>
          <a:xfrm>
            <a:off x="2955014" y="2516462"/>
            <a:ext cx="585691" cy="30777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28E3BE7-9B4C-9288-2F62-BA295700B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319" y="509936"/>
            <a:ext cx="3325730" cy="2386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B47630-36F4-7F02-1552-15D2E3C1BBBA}"/>
                  </a:ext>
                </a:extLst>
              </p:cNvPr>
              <p:cNvSpPr txBox="1"/>
              <p:nvPr/>
            </p:nvSpPr>
            <p:spPr>
              <a:xfrm>
                <a:off x="470953" y="2754581"/>
                <a:ext cx="2171364" cy="477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B47630-36F4-7F02-1552-15D2E3C1B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53" y="2754581"/>
                <a:ext cx="2171364" cy="477247"/>
              </a:xfrm>
              <a:prstGeom prst="rect">
                <a:avLst/>
              </a:prstGeom>
              <a:blipFill>
                <a:blip r:embed="rId6"/>
                <a:stretch>
                  <a:fillRect l="-581" r="-2907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4290A5-0BF2-F782-8BB7-4702ABEF8DD2}"/>
                  </a:ext>
                </a:extLst>
              </p:cNvPr>
              <p:cNvSpPr txBox="1"/>
              <p:nvPr/>
            </p:nvSpPr>
            <p:spPr>
              <a:xfrm>
                <a:off x="3870702" y="2115823"/>
                <a:ext cx="2746658" cy="7584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4290A5-0BF2-F782-8BB7-4702ABEF8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702" y="2115823"/>
                <a:ext cx="2746658" cy="758477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F92458-6645-7E37-484F-0A35AD65F098}"/>
                  </a:ext>
                </a:extLst>
              </p:cNvPr>
              <p:cNvSpPr txBox="1"/>
              <p:nvPr/>
            </p:nvSpPr>
            <p:spPr>
              <a:xfrm>
                <a:off x="274461" y="3365010"/>
                <a:ext cx="1826847" cy="6017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F92458-6645-7E37-484F-0A35AD65F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61" y="3365010"/>
                <a:ext cx="1826847" cy="601703"/>
              </a:xfrm>
              <a:prstGeom prst="rect">
                <a:avLst/>
              </a:prstGeom>
              <a:blipFill>
                <a:blip r:embed="rId8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997031-D359-064D-4008-FBE1980A3337}"/>
                  </a:ext>
                </a:extLst>
              </p:cNvPr>
              <p:cNvSpPr txBox="1"/>
              <p:nvPr/>
            </p:nvSpPr>
            <p:spPr>
              <a:xfrm>
                <a:off x="354649" y="4692154"/>
                <a:ext cx="3937553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(expressing u in terms of k(u), may seem strange</a:t>
                </a:r>
              </a:p>
              <a:p>
                <a:r>
                  <a:rPr lang="en-US" sz="1400" dirty="0"/>
                  <a:t>but given,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/>
                  <a:t>, seeing effects of non-zero</a:t>
                </a:r>
              </a:p>
              <a:p>
                <a:r>
                  <a:rPr lang="en-US" sz="1400" dirty="0"/>
                  <a:t>k can still be informative)***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997031-D359-064D-4008-FBE1980A3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49" y="4692154"/>
                <a:ext cx="3937553" cy="738664"/>
              </a:xfrm>
              <a:prstGeom prst="rect">
                <a:avLst/>
              </a:prstGeom>
              <a:blipFill>
                <a:blip r:embed="rId9"/>
                <a:stretch>
                  <a:fillRect l="-322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255AB0-1F39-C857-4E28-910D9EEDCC37}"/>
                  </a:ext>
                </a:extLst>
              </p:cNvPr>
              <p:cNvSpPr txBox="1"/>
              <p:nvPr/>
            </p:nvSpPr>
            <p:spPr>
              <a:xfrm>
                <a:off x="3870702" y="2934910"/>
                <a:ext cx="7570534" cy="1433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Effect of k is to 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dirty="0"/>
                  <a:t> upwards and increase its width/skew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acceleration is zero k=0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Change in k parameter across z position implies plasma deceleration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Can extract metric of acceleration from change in k over d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Analogous to extracting acceleration from change in average prop time (but more rigorous)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Can now see the average prop time changes with d because of change in skew of ‘gaussian’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255AB0-1F39-C857-4E28-910D9EEDC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702" y="2934910"/>
                <a:ext cx="7570534" cy="1433598"/>
              </a:xfrm>
              <a:prstGeom prst="rect">
                <a:avLst/>
              </a:prstGeom>
              <a:blipFill>
                <a:blip r:embed="rId10"/>
                <a:stretch>
                  <a:fillRect l="-168" b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 descr="A blue and yellow gradient with white lines&#10;&#10;Description automatically generated">
            <a:extLst>
              <a:ext uri="{FF2B5EF4-FFF2-40B4-BE49-F238E27FC236}">
                <a16:creationId xmlns:a16="http://schemas.microsoft.com/office/drawing/2014/main" id="{6377745A-551B-CF3A-E585-738B89411A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2186" y="4376254"/>
            <a:ext cx="3078362" cy="169051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A6A511B-3075-2CE0-C67B-61D69151EE83}"/>
              </a:ext>
            </a:extLst>
          </p:cNvPr>
          <p:cNvSpPr/>
          <p:nvPr/>
        </p:nvSpPr>
        <p:spPr>
          <a:xfrm flipH="1">
            <a:off x="5262672" y="4448718"/>
            <a:ext cx="48126" cy="1506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1A2728-A804-9E26-ECF3-72482E2670BD}"/>
              </a:ext>
            </a:extLst>
          </p:cNvPr>
          <p:cNvCxnSpPr>
            <a:cxnSpLocks/>
          </p:cNvCxnSpPr>
          <p:nvPr/>
        </p:nvCxnSpPr>
        <p:spPr>
          <a:xfrm>
            <a:off x="5310798" y="5354005"/>
            <a:ext cx="1957136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D0BD20-CE9B-255C-B8C3-623D0086B9A6}"/>
                  </a:ext>
                </a:extLst>
              </p:cNvPr>
              <p:cNvSpPr txBox="1"/>
              <p:nvPr/>
            </p:nvSpPr>
            <p:spPr>
              <a:xfrm>
                <a:off x="9982200" y="2874300"/>
                <a:ext cx="397961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D0BD20-CE9B-255C-B8C3-623D0086B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2874300"/>
                <a:ext cx="397961" cy="3243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F7C506F-EE98-6446-40E2-96C87FA2B821}"/>
                  </a:ext>
                </a:extLst>
              </p:cNvPr>
              <p:cNvSpPr txBox="1"/>
              <p:nvPr/>
            </p:nvSpPr>
            <p:spPr>
              <a:xfrm>
                <a:off x="4526314" y="1338799"/>
                <a:ext cx="7585535" cy="339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F7C506F-EE98-6446-40E2-96C87FA2B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314" y="1338799"/>
                <a:ext cx="7585535" cy="339773"/>
              </a:xfrm>
              <a:prstGeom prst="rect">
                <a:avLst/>
              </a:prstGeom>
              <a:blipFill>
                <a:blip r:embed="rId1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 descr="A graph with a red line&#10;&#10;Description automatically generated">
            <a:extLst>
              <a:ext uri="{FF2B5EF4-FFF2-40B4-BE49-F238E27FC236}">
                <a16:creationId xmlns:a16="http://schemas.microsoft.com/office/drawing/2014/main" id="{0A0C7EEB-499A-5537-B5EF-488F1701BA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41034" y="4421996"/>
            <a:ext cx="2831316" cy="16346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80FB92-1B03-1209-77D5-5C209B558D6B}"/>
                  </a:ext>
                </a:extLst>
              </p:cNvPr>
              <p:cNvSpPr txBox="1"/>
              <p:nvPr/>
            </p:nvSpPr>
            <p:spPr>
              <a:xfrm>
                <a:off x="409728" y="4061741"/>
                <a:ext cx="12497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80FB92-1B03-1209-77D5-5C209B558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28" y="4061741"/>
                <a:ext cx="124976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59FBABB-4FF2-FC54-5DB4-6878671C9969}"/>
              </a:ext>
            </a:extLst>
          </p:cNvPr>
          <p:cNvSpPr txBox="1"/>
          <p:nvPr/>
        </p:nvSpPr>
        <p:spPr>
          <a:xfrm>
            <a:off x="6512185" y="2461668"/>
            <a:ext cx="7137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n>
                  <a:solidFill>
                    <a:schemeClr val="accent6"/>
                  </a:solidFill>
                </a:ln>
              </a:rPr>
              <a:t>(green)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7E82EBC-3080-F6CF-E2B7-D01D43D7B290}"/>
                  </a:ext>
                </a:extLst>
              </p:cNvPr>
              <p:cNvSpPr txBox="1"/>
              <p:nvPr/>
            </p:nvSpPr>
            <p:spPr>
              <a:xfrm>
                <a:off x="3800112" y="855914"/>
                <a:ext cx="2503015" cy="7584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7E82EBC-3080-F6CF-E2B7-D01D43D7B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112" y="855914"/>
                <a:ext cx="2503015" cy="7584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EDE7FA16-4670-2E3E-4BDD-E2565AA833F2}"/>
              </a:ext>
            </a:extLst>
          </p:cNvPr>
          <p:cNvSpPr txBox="1"/>
          <p:nvPr/>
        </p:nvSpPr>
        <p:spPr>
          <a:xfrm>
            <a:off x="6515555" y="1139658"/>
            <a:ext cx="53816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(red)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6D82019-60D1-7A84-D10E-F58468076FBA}"/>
                  </a:ext>
                </a:extLst>
              </p:cNvPr>
              <p:cNvSpPr txBox="1"/>
              <p:nvPr/>
            </p:nvSpPr>
            <p:spPr>
              <a:xfrm>
                <a:off x="4289989" y="5001536"/>
                <a:ext cx="397961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6D82019-60D1-7A84-D10E-F58468076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989" y="5001536"/>
                <a:ext cx="397961" cy="32438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8F190EF-F3E4-2761-3934-4C3865AEF34B}"/>
                  </a:ext>
                </a:extLst>
              </p:cNvPr>
              <p:cNvSpPr txBox="1"/>
              <p:nvPr/>
            </p:nvSpPr>
            <p:spPr>
              <a:xfrm>
                <a:off x="7758392" y="5007410"/>
                <a:ext cx="752549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8F190EF-F3E4-2761-3934-4C3865AEF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392" y="5007410"/>
                <a:ext cx="752549" cy="32438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12A0EA-9A9E-72D9-8D1C-2BA3A7035B4F}"/>
                  </a:ext>
                </a:extLst>
              </p:cNvPr>
              <p:cNvSpPr txBox="1"/>
              <p:nvPr/>
            </p:nvSpPr>
            <p:spPr>
              <a:xfrm>
                <a:off x="6054474" y="6031237"/>
                <a:ext cx="374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12A0EA-9A9E-72D9-8D1C-2BA3A7035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474" y="6031237"/>
                <a:ext cx="374012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794ECB9-B257-43B5-7C4E-9C1CC099FDE6}"/>
                  </a:ext>
                </a:extLst>
              </p:cNvPr>
              <p:cNvSpPr txBox="1"/>
              <p:nvPr/>
            </p:nvSpPr>
            <p:spPr>
              <a:xfrm>
                <a:off x="9648293" y="6011728"/>
                <a:ext cx="374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794ECB9-B257-43B5-7C4E-9C1CC099F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8293" y="6011728"/>
                <a:ext cx="374012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221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8527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Can linear deceleration model describe this distribution?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2" name="Picture 1" descr="A screen shot of a black background&#10;&#10;Description automatically generated">
            <a:extLst>
              <a:ext uri="{FF2B5EF4-FFF2-40B4-BE49-F238E27FC236}">
                <a16:creationId xmlns:a16="http://schemas.microsoft.com/office/drawing/2014/main" id="{0AEB56F6-412D-1121-DD21-E8011B97C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487" y="990805"/>
            <a:ext cx="3593886" cy="3130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8CF3A9-ECAF-7BB2-7639-246BD2740670}"/>
              </a:ext>
            </a:extLst>
          </p:cNvPr>
          <p:cNvSpPr txBox="1"/>
          <p:nvPr/>
        </p:nvSpPr>
        <p:spPr>
          <a:xfrm>
            <a:off x="2829174" y="2292619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K(</a:t>
            </a:r>
            <a:r>
              <a:rPr lang="en-US" sz="1400" dirty="0" err="1"/>
              <a:t>d,a</a:t>
            </a:r>
            <a:r>
              <a:rPr lang="en-US" sz="1400" dirty="0"/>
              <a:t>/u^2)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5E603B-9222-D29E-76CE-DE81661B7CDA}"/>
                  </a:ext>
                </a:extLst>
              </p:cNvPr>
              <p:cNvSpPr txBox="1"/>
              <p:nvPr/>
            </p:nvSpPr>
            <p:spPr>
              <a:xfrm>
                <a:off x="5479156" y="4106819"/>
                <a:ext cx="374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5E603B-9222-D29E-76CE-DE81661B7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56" y="4106819"/>
                <a:ext cx="37401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46CE2B-E1CC-EB33-E21F-BD667E8B5A0D}"/>
                  </a:ext>
                </a:extLst>
              </p:cNvPr>
              <p:cNvSpPr txBox="1"/>
              <p:nvPr/>
            </p:nvSpPr>
            <p:spPr>
              <a:xfrm>
                <a:off x="312821" y="4607987"/>
                <a:ext cx="1156635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100 </a:t>
                </a:r>
                <a:r>
                  <a:rPr lang="en-US" sz="1600" dirty="0" err="1"/>
                  <a:t>tp</a:t>
                </a:r>
                <a:r>
                  <a:rPr lang="en-US" sz="1600" dirty="0"/>
                  <a:t> distributions at different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/>
                  <a:t> values were simultaneously fitted to find the shared parameters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sz="1600" dirty="0"/>
                  <a:t> and the distance dependent parameter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We can see how the distribution of propagation times becomes wider and shifts upwards for large and small z (due to acceleration)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We can test the linear deceleration model by fitting this graph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Can extract key metrics for the cell to correct for vertical position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46CE2B-E1CC-EB33-E21F-BD667E8B5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21" y="4607987"/>
                <a:ext cx="11566358" cy="1323439"/>
              </a:xfrm>
              <a:prstGeom prst="rect">
                <a:avLst/>
              </a:prstGeom>
              <a:blipFill>
                <a:blip r:embed="rId4"/>
                <a:stretch>
                  <a:fillRect l="-219" t="-943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129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-112145"/>
            <a:ext cx="8527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Can linear deceleration model describe this distribution?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81B2B0-A7D4-06EE-616D-01F113DFA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89" y="781630"/>
            <a:ext cx="4291271" cy="39777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A36E1A-10F1-8B1F-1822-E36C3C7CA5AB}"/>
              </a:ext>
            </a:extLst>
          </p:cNvPr>
          <p:cNvSpPr txBox="1"/>
          <p:nvPr/>
        </p:nvSpPr>
        <p:spPr>
          <a:xfrm>
            <a:off x="408896" y="4993669"/>
            <a:ext cx="43240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Amount of skew cant be explained by linear deceleration</a:t>
            </a:r>
          </a:p>
          <a:p>
            <a:r>
              <a:rPr lang="en-US" sz="1400" dirty="0"/>
              <a:t>Other effects causing changing speed: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Cell recently active (already taken into account)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Drift time dependance?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6EB15C-5D45-CD53-6435-77C6B4CEAFEB}"/>
              </a:ext>
            </a:extLst>
          </p:cNvPr>
          <p:cNvSpPr/>
          <p:nvPr/>
        </p:nvSpPr>
        <p:spPr>
          <a:xfrm>
            <a:off x="1015354" y="847572"/>
            <a:ext cx="838986" cy="210070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1387E7-FC27-6C4A-95CB-EF173B67E206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1716051" y="1694369"/>
            <a:ext cx="2878626" cy="559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3CB510-FBE8-C0C9-0C56-D7019CB85AD6}"/>
              </a:ext>
            </a:extLst>
          </p:cNvPr>
          <p:cNvCxnSpPr>
            <a:cxnSpLocks/>
          </p:cNvCxnSpPr>
          <p:nvPr/>
        </p:nvCxnSpPr>
        <p:spPr>
          <a:xfrm flipH="1">
            <a:off x="2221322" y="2692191"/>
            <a:ext cx="2511643" cy="1209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41479A-E4CA-B3E3-2579-71F8C05DEB44}"/>
              </a:ext>
            </a:extLst>
          </p:cNvPr>
          <p:cNvSpPr txBox="1"/>
          <p:nvPr/>
        </p:nvSpPr>
        <p:spPr>
          <a:xfrm>
            <a:off x="4594677" y="1884052"/>
            <a:ext cx="23016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LH side of hist/peak not consistent with long tale for linear deceleration </a:t>
            </a:r>
          </a:p>
        </p:txBody>
      </p:sp>
      <p:pic>
        <p:nvPicPr>
          <p:cNvPr id="26" name="Picture 25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E78300B7-FEED-C54A-3705-133A31B81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311" y="781630"/>
            <a:ext cx="5015600" cy="419043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FF2CAEF-49E1-A8B9-026A-6A8E58562989}"/>
              </a:ext>
            </a:extLst>
          </p:cNvPr>
          <p:cNvSpPr txBox="1"/>
          <p:nvPr/>
        </p:nvSpPr>
        <p:spPr>
          <a:xfrm>
            <a:off x="7101421" y="5055224"/>
            <a:ext cx="5015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(model data with width matched to SD of peak-tale very small – </a:t>
            </a:r>
            <a:r>
              <a:rPr lang="en-US" sz="1400" dirty="0" err="1"/>
              <a:t>approx</a:t>
            </a:r>
            <a:r>
              <a:rPr lang="en-US" sz="1400" dirty="0"/>
              <a:t> a gaussian distribution)</a:t>
            </a:r>
          </a:p>
        </p:txBody>
      </p:sp>
    </p:spTree>
    <p:extLst>
      <p:ext uri="{BB962C8B-B14F-4D97-AF65-F5344CB8AC3E}">
        <p14:creationId xmlns:p14="http://schemas.microsoft.com/office/powerpoint/2010/main" val="2472248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D651957-17B6-FC29-08AD-A3B88DA4651C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8527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Drift time cut</a:t>
            </a:r>
          </a:p>
        </p:txBody>
      </p:sp>
      <p:pic>
        <p:nvPicPr>
          <p:cNvPr id="9" name="Picture 8" descr="A blue and white line drawing&#10;&#10;Description automatically generated with medium confidence">
            <a:extLst>
              <a:ext uri="{FF2B5EF4-FFF2-40B4-BE49-F238E27FC236}">
                <a16:creationId xmlns:a16="http://schemas.microsoft.com/office/drawing/2014/main" id="{73E42E49-6CBA-EC65-782F-544D10778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06589" y="1650332"/>
            <a:ext cx="1790700" cy="2197100"/>
          </a:xfrm>
          <a:prstGeom prst="rect">
            <a:avLst/>
          </a:prstGeom>
        </p:spPr>
      </p:pic>
      <p:pic>
        <p:nvPicPr>
          <p:cNvPr id="12" name="Picture 11" descr="A white and blue rectangular object with black lines&#10;&#10;Description automatically generated">
            <a:extLst>
              <a:ext uri="{FF2B5EF4-FFF2-40B4-BE49-F238E27FC236}">
                <a16:creationId xmlns:a16="http://schemas.microsoft.com/office/drawing/2014/main" id="{1749F4FB-B8B6-F669-F805-C67C51E2A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23699" y="1594717"/>
            <a:ext cx="1790700" cy="2197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78D7BC-EB34-4FBE-1B20-1B79C9CCBEBF}"/>
              </a:ext>
            </a:extLst>
          </p:cNvPr>
          <p:cNvSpPr txBox="1"/>
          <p:nvPr/>
        </p:nvSpPr>
        <p:spPr>
          <a:xfrm>
            <a:off x="2432115" y="386499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drift time cut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DEC12E-20DB-F5CD-F15B-F538455814D9}"/>
              </a:ext>
            </a:extLst>
          </p:cNvPr>
          <p:cNvSpPr txBox="1"/>
          <p:nvPr/>
        </p:nvSpPr>
        <p:spPr>
          <a:xfrm>
            <a:off x="6683604" y="3836709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drift time cut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CB3943-D979-DCB2-3A05-CB186CC4E15A}"/>
              </a:ext>
            </a:extLst>
          </p:cNvPr>
          <p:cNvSpPr txBox="1"/>
          <p:nvPr/>
        </p:nvSpPr>
        <p:spPr>
          <a:xfrm>
            <a:off x="1621410" y="4817097"/>
            <a:ext cx="544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(typical example – come up with metric to describe this)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14B7B9-89C6-1118-0B35-BA8B82C9D464}"/>
              </a:ext>
            </a:extLst>
          </p:cNvPr>
          <p:cNvSpPr txBox="1"/>
          <p:nvPr/>
        </p:nvSpPr>
        <p:spPr>
          <a:xfrm>
            <a:off x="622169" y="5656082"/>
            <a:ext cx="451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lot of the skew is accounted for by drift time</a:t>
            </a:r>
          </a:p>
        </p:txBody>
      </p:sp>
    </p:spTree>
    <p:extLst>
      <p:ext uri="{BB962C8B-B14F-4D97-AF65-F5344CB8AC3E}">
        <p14:creationId xmlns:p14="http://schemas.microsoft.com/office/powerpoint/2010/main" val="2497630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8527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Drift Time effect on Vertical Position Calculation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DAEADC-30BC-A410-528B-ED3164A9D31E}"/>
              </a:ext>
            </a:extLst>
          </p:cNvPr>
          <p:cNvCxnSpPr/>
          <p:nvPr/>
        </p:nvCxnSpPr>
        <p:spPr>
          <a:xfrm>
            <a:off x="2091345" y="4737304"/>
            <a:ext cx="8293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7D435E-909A-7387-B79A-875CD1094BDA}"/>
              </a:ext>
            </a:extLst>
          </p:cNvPr>
          <p:cNvSpPr txBox="1"/>
          <p:nvPr/>
        </p:nvSpPr>
        <p:spPr>
          <a:xfrm>
            <a:off x="10489387" y="4905746"/>
            <a:ext cx="649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BF31A8-16D0-C850-FBBD-6EA2FE5FEF51}"/>
              </a:ext>
            </a:extLst>
          </p:cNvPr>
          <p:cNvCxnSpPr>
            <a:cxnSpLocks/>
          </p:cNvCxnSpPr>
          <p:nvPr/>
        </p:nvCxnSpPr>
        <p:spPr>
          <a:xfrm>
            <a:off x="2611753" y="4087296"/>
            <a:ext cx="0" cy="12209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B34E2F6-0D7A-5D22-AB2F-FDBAEBB9ECFC}"/>
              </a:ext>
            </a:extLst>
          </p:cNvPr>
          <p:cNvGrpSpPr/>
          <p:nvPr/>
        </p:nvGrpSpPr>
        <p:grpSpPr>
          <a:xfrm>
            <a:off x="1970730" y="3742294"/>
            <a:ext cx="690409" cy="1933570"/>
            <a:chOff x="1628585" y="2036190"/>
            <a:chExt cx="690409" cy="193357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E99DFB-19A7-8D36-80D9-F42AA6444F94}"/>
                </a:ext>
              </a:extLst>
            </p:cNvPr>
            <p:cNvSpPr/>
            <p:nvPr/>
          </p:nvSpPr>
          <p:spPr>
            <a:xfrm>
              <a:off x="1836821" y="2177592"/>
              <a:ext cx="224552" cy="1686832"/>
            </a:xfrm>
            <a:prstGeom prst="rect">
              <a:avLst/>
            </a:prstGeom>
            <a:effectLst>
              <a:softEdge rad="97902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B074222-893E-0E0A-45B8-0B6A4E1410AB}"/>
                </a:ext>
              </a:extLst>
            </p:cNvPr>
            <p:cNvSpPr/>
            <p:nvPr/>
          </p:nvSpPr>
          <p:spPr>
            <a:xfrm>
              <a:off x="1677971" y="2036190"/>
              <a:ext cx="641023" cy="367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1D6BFB7-8B73-121C-15AF-06BB49978072}"/>
                </a:ext>
              </a:extLst>
            </p:cNvPr>
            <p:cNvSpPr/>
            <p:nvPr/>
          </p:nvSpPr>
          <p:spPr>
            <a:xfrm>
              <a:off x="1628585" y="3602115"/>
              <a:ext cx="641023" cy="367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1C95A2E-170D-ECD4-0C50-6801158F2E6D}"/>
              </a:ext>
            </a:extLst>
          </p:cNvPr>
          <p:cNvSpPr txBox="1"/>
          <p:nvPr/>
        </p:nvSpPr>
        <p:spPr>
          <a:xfrm>
            <a:off x="962895" y="4436143"/>
            <a:ext cx="1136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First ionization in tracker cell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3A7C88-48D9-D248-D0FB-F02E5F062E94}"/>
              </a:ext>
            </a:extLst>
          </p:cNvPr>
          <p:cNvSpPr txBox="1"/>
          <p:nvPr/>
        </p:nvSpPr>
        <p:spPr>
          <a:xfrm>
            <a:off x="2277910" y="5407823"/>
            <a:ext cx="1136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Calo Hit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6141E4A-8F96-42C7-158B-BD6067B95D70}"/>
              </a:ext>
            </a:extLst>
          </p:cNvPr>
          <p:cNvCxnSpPr>
            <a:cxnSpLocks/>
          </p:cNvCxnSpPr>
          <p:nvPr/>
        </p:nvCxnSpPr>
        <p:spPr>
          <a:xfrm>
            <a:off x="6112414" y="4128201"/>
            <a:ext cx="0" cy="12209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F5250DE-3FD3-6E24-7021-0274E1968D40}"/>
              </a:ext>
            </a:extLst>
          </p:cNvPr>
          <p:cNvSpPr txBox="1"/>
          <p:nvPr/>
        </p:nvSpPr>
        <p:spPr>
          <a:xfrm>
            <a:off x="5618851" y="5357581"/>
            <a:ext cx="1136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Anode Signal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9EFA45-503C-1787-1479-46073204810F}"/>
              </a:ext>
            </a:extLst>
          </p:cNvPr>
          <p:cNvSpPr txBox="1"/>
          <p:nvPr/>
        </p:nvSpPr>
        <p:spPr>
          <a:xfrm>
            <a:off x="8467311" y="5352500"/>
            <a:ext cx="1136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Cathode 1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CA1FA2F-C818-6AFD-6B21-9C177B3F327E}"/>
              </a:ext>
            </a:extLst>
          </p:cNvPr>
          <p:cNvCxnSpPr>
            <a:cxnSpLocks/>
          </p:cNvCxnSpPr>
          <p:nvPr/>
        </p:nvCxnSpPr>
        <p:spPr>
          <a:xfrm>
            <a:off x="8842260" y="4128201"/>
            <a:ext cx="0" cy="12209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9F605C9-936B-3133-3271-8926E3ED2F74}"/>
              </a:ext>
            </a:extLst>
          </p:cNvPr>
          <p:cNvCxnSpPr>
            <a:cxnSpLocks/>
          </p:cNvCxnSpPr>
          <p:nvPr/>
        </p:nvCxnSpPr>
        <p:spPr>
          <a:xfrm>
            <a:off x="9816502" y="4128201"/>
            <a:ext cx="0" cy="12209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7CC4653-915B-547F-0C82-33A7620C0452}"/>
              </a:ext>
            </a:extLst>
          </p:cNvPr>
          <p:cNvSpPr txBox="1"/>
          <p:nvPr/>
        </p:nvSpPr>
        <p:spPr>
          <a:xfrm>
            <a:off x="9515145" y="5338703"/>
            <a:ext cx="1136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Cathode 2</a:t>
            </a:r>
          </a:p>
        </p:txBody>
      </p:sp>
      <p:pic>
        <p:nvPicPr>
          <p:cNvPr id="44" name="Picture 43" descr="A diagram of a graph showing a uv photo&#10;&#10;Description automatically generated with medium confidence">
            <a:extLst>
              <a:ext uri="{FF2B5EF4-FFF2-40B4-BE49-F238E27FC236}">
                <a16:creationId xmlns:a16="http://schemas.microsoft.com/office/drawing/2014/main" id="{FDF94986-7BAB-D7F5-A340-692F3C282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816" y="1089243"/>
            <a:ext cx="4840495" cy="1904565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2BD77C-2EB4-57A8-85F7-6DE27809FE1C}"/>
              </a:ext>
            </a:extLst>
          </p:cNvPr>
          <p:cNvCxnSpPr>
            <a:cxnSpLocks/>
          </p:cNvCxnSpPr>
          <p:nvPr/>
        </p:nvCxnSpPr>
        <p:spPr>
          <a:xfrm>
            <a:off x="5835501" y="4068295"/>
            <a:ext cx="12063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6020564-0F77-866F-8462-E704A97D76FD}"/>
              </a:ext>
            </a:extLst>
          </p:cNvPr>
          <p:cNvSpPr txBox="1"/>
          <p:nvPr/>
        </p:nvSpPr>
        <p:spPr>
          <a:xfrm>
            <a:off x="5835501" y="3529578"/>
            <a:ext cx="150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Vertical movement of plasma ‘begins’ </a:t>
            </a:r>
          </a:p>
        </p:txBody>
      </p:sp>
    </p:spTree>
    <p:extLst>
      <p:ext uri="{BB962C8B-B14F-4D97-AF65-F5344CB8AC3E}">
        <p14:creationId xmlns:p14="http://schemas.microsoft.com/office/powerpoint/2010/main" val="2558406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0B4CE6E-BE8B-4567-F84D-8A07BBF05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"/>
          <a:stretch/>
        </p:blipFill>
        <p:spPr>
          <a:xfrm>
            <a:off x="522294" y="1253765"/>
            <a:ext cx="4298840" cy="38993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A32844-327E-D566-9DCB-DA5C652169DE}"/>
              </a:ext>
            </a:extLst>
          </p:cNvPr>
          <p:cNvSpPr txBox="1"/>
          <p:nvPr/>
        </p:nvSpPr>
        <p:spPr>
          <a:xfrm>
            <a:off x="2219217" y="5161715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Drift time (ns)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8F8312-09FC-0853-026A-C53639509713}"/>
              </a:ext>
            </a:extLst>
          </p:cNvPr>
          <p:cNvSpPr txBox="1"/>
          <p:nvPr/>
        </p:nvSpPr>
        <p:spPr>
          <a:xfrm rot="16200000">
            <a:off x="-336845" y="2849447"/>
            <a:ext cx="121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 time (ns)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D651957-17B6-FC29-08AD-A3B88DA4651C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8527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Drift Time effect on Vertical Position Calculation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5E8607-31B6-5AA0-13D9-A02C809C526D}"/>
              </a:ext>
            </a:extLst>
          </p:cNvPr>
          <p:cNvSpPr txBox="1"/>
          <p:nvPr/>
        </p:nvSpPr>
        <p:spPr>
          <a:xfrm>
            <a:off x="656596" y="5663037"/>
            <a:ext cx="416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 change in prop time with drift time</a:t>
            </a:r>
          </a:p>
        </p:txBody>
      </p:sp>
      <p:pic>
        <p:nvPicPr>
          <p:cNvPr id="18" name="Picture 17" descr="A graph of blue and yellow dots&#10;&#10;Description automatically generated">
            <a:extLst>
              <a:ext uri="{FF2B5EF4-FFF2-40B4-BE49-F238E27FC236}">
                <a16:creationId xmlns:a16="http://schemas.microsoft.com/office/drawing/2014/main" id="{AFA3C45C-9BF2-641A-EC90-E7A8C7D6A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"/>
          <a:stretch/>
        </p:blipFill>
        <p:spPr>
          <a:xfrm>
            <a:off x="6461180" y="1253765"/>
            <a:ext cx="4298840" cy="38861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E39431-B531-0D7E-F09A-361D048DCD76}"/>
              </a:ext>
            </a:extLst>
          </p:cNvPr>
          <p:cNvSpPr txBox="1"/>
          <p:nvPr/>
        </p:nvSpPr>
        <p:spPr>
          <a:xfrm>
            <a:off x="8198092" y="5153404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Drift time (ns)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412B32-7F37-0BE4-68B3-49222DA14ACE}"/>
              </a:ext>
            </a:extLst>
          </p:cNvPr>
          <p:cNvSpPr txBox="1"/>
          <p:nvPr/>
        </p:nvSpPr>
        <p:spPr>
          <a:xfrm rot="16200000">
            <a:off x="5642030" y="2841136"/>
            <a:ext cx="121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 time (ns)</a:t>
            </a:r>
          </a:p>
        </p:txBody>
      </p:sp>
    </p:spTree>
    <p:extLst>
      <p:ext uri="{BB962C8B-B14F-4D97-AF65-F5344CB8AC3E}">
        <p14:creationId xmlns:p14="http://schemas.microsoft.com/office/powerpoint/2010/main" val="2839281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D651957-17B6-FC29-08AD-A3B88DA4651C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8527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Drift Time effect on Vertical Position Calculation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5E8607-31B6-5AA0-13D9-A02C809C526D}"/>
              </a:ext>
            </a:extLst>
          </p:cNvPr>
          <p:cNvSpPr txBox="1"/>
          <p:nvPr/>
        </p:nvSpPr>
        <p:spPr>
          <a:xfrm>
            <a:off x="656596" y="5663037"/>
            <a:ext cx="488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Mapping to Prop time dependance on drift radius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39431-B531-0D7E-F09A-361D048DCD76}"/>
              </a:ext>
            </a:extLst>
          </p:cNvPr>
          <p:cNvSpPr txBox="1"/>
          <p:nvPr/>
        </p:nvSpPr>
        <p:spPr>
          <a:xfrm>
            <a:off x="8895322" y="5053451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Radius (mm)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412B32-7F37-0BE4-68B3-49222DA14ACE}"/>
              </a:ext>
            </a:extLst>
          </p:cNvPr>
          <p:cNvSpPr txBox="1"/>
          <p:nvPr/>
        </p:nvSpPr>
        <p:spPr>
          <a:xfrm rot="16200000">
            <a:off x="5949807" y="2849447"/>
            <a:ext cx="121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 time (ns)</a:t>
            </a:r>
          </a:p>
        </p:txBody>
      </p:sp>
      <p:pic>
        <p:nvPicPr>
          <p:cNvPr id="2" name="Picture 1" descr="A blue and yellow dotted graph&#10;&#10;Description automatically generated">
            <a:extLst>
              <a:ext uri="{FF2B5EF4-FFF2-40B4-BE49-F238E27FC236}">
                <a16:creationId xmlns:a16="http://schemas.microsoft.com/office/drawing/2014/main" id="{5264CC30-E45F-4F26-D923-6747CE7C3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554" y="1078704"/>
            <a:ext cx="4828999" cy="3991655"/>
          </a:xfrm>
          <a:prstGeom prst="rect">
            <a:avLst/>
          </a:prstGeom>
        </p:spPr>
      </p:pic>
      <p:pic>
        <p:nvPicPr>
          <p:cNvPr id="9" name="Picture 8" descr="A graph of blue and yellow dots&#10;&#10;Description automatically generated">
            <a:extLst>
              <a:ext uri="{FF2B5EF4-FFF2-40B4-BE49-F238E27FC236}">
                <a16:creationId xmlns:a16="http://schemas.microsoft.com/office/drawing/2014/main" id="{84E8AA2F-9AF7-F28B-D03D-289CA6A7E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"/>
          <a:stretch/>
        </p:blipFill>
        <p:spPr>
          <a:xfrm>
            <a:off x="619269" y="1061649"/>
            <a:ext cx="4298840" cy="38861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57639C-CCAC-8B14-F85F-1A788C4E2D38}"/>
              </a:ext>
            </a:extLst>
          </p:cNvPr>
          <p:cNvSpPr txBox="1"/>
          <p:nvPr/>
        </p:nvSpPr>
        <p:spPr>
          <a:xfrm>
            <a:off x="2356181" y="4961288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Drift time (ns)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DF83D9-EB50-4CED-39AA-4128BC76FF13}"/>
              </a:ext>
            </a:extLst>
          </p:cNvPr>
          <p:cNvSpPr txBox="1"/>
          <p:nvPr/>
        </p:nvSpPr>
        <p:spPr>
          <a:xfrm rot="16200000">
            <a:off x="-199881" y="2649020"/>
            <a:ext cx="121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 time (ns)</a:t>
            </a:r>
          </a:p>
        </p:txBody>
      </p:sp>
    </p:spTree>
    <p:extLst>
      <p:ext uri="{BB962C8B-B14F-4D97-AF65-F5344CB8AC3E}">
        <p14:creationId xmlns:p14="http://schemas.microsoft.com/office/powerpoint/2010/main" val="4054186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rmAutofit fontScale="90000"/>
          </a:bodyPr>
          <a:lstStyle/>
          <a:p>
            <a:r>
              <a:rPr lang="en-US" dirty="0"/>
              <a:t>Vertical Position calculation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381289"/>
            <a:ext cx="12192000" cy="4684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-154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9" descr="Content Placeholder 9">
            <a:extLst>
              <a:ext uri="{FF2B5EF4-FFF2-40B4-BE49-F238E27FC236}">
                <a16:creationId xmlns:a16="http://schemas.microsoft.com/office/drawing/2014/main" id="{9850DE6C-678F-5F47-3670-972E863C7B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>
            <a:off x="6971030" y="920364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CAE209-8587-1E27-03F3-051CCCB84545}"/>
              </a:ext>
            </a:extLst>
          </p:cNvPr>
          <p:cNvCxnSpPr>
            <a:cxnSpLocks/>
          </p:cNvCxnSpPr>
          <p:nvPr/>
        </p:nvCxnSpPr>
        <p:spPr>
          <a:xfrm>
            <a:off x="10554123" y="1993201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28B1C5-AC37-E230-87B8-2DFD86E9BAB1}"/>
              </a:ext>
            </a:extLst>
          </p:cNvPr>
          <p:cNvCxnSpPr>
            <a:cxnSpLocks/>
          </p:cNvCxnSpPr>
          <p:nvPr/>
        </p:nvCxnSpPr>
        <p:spPr>
          <a:xfrm flipH="1">
            <a:off x="7137592" y="1993201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64276A-8598-0F8A-1950-B852378B721B}"/>
              </a:ext>
            </a:extLst>
          </p:cNvPr>
          <p:cNvCxnSpPr>
            <a:cxnSpLocks/>
          </p:cNvCxnSpPr>
          <p:nvPr/>
        </p:nvCxnSpPr>
        <p:spPr>
          <a:xfrm>
            <a:off x="7097058" y="817406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8F7526-1CF4-2816-299B-2CF9DDC95550}"/>
              </a:ext>
            </a:extLst>
          </p:cNvPr>
          <p:cNvSpPr txBox="1"/>
          <p:nvPr/>
        </p:nvSpPr>
        <p:spPr>
          <a:xfrm>
            <a:off x="9330813" y="44807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0025C3-54D6-B8BF-63DD-133A6C057922}"/>
                  </a:ext>
                </a:extLst>
              </p:cNvPr>
              <p:cNvSpPr txBox="1"/>
              <p:nvPr/>
            </p:nvSpPr>
            <p:spPr>
              <a:xfrm>
                <a:off x="8703132" y="2000862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0025C3-54D6-B8BF-63DD-133A6C057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132" y="2000862"/>
                <a:ext cx="4726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91330-9570-BB95-55BD-3D83719C8524}"/>
                  </a:ext>
                </a:extLst>
              </p:cNvPr>
              <p:cNvSpPr txBox="1"/>
              <p:nvPr/>
            </p:nvSpPr>
            <p:spPr>
              <a:xfrm>
                <a:off x="11007764" y="1993201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91330-9570-BB95-55BD-3D83719C8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764" y="1993201"/>
                <a:ext cx="4779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7-point Star 21">
            <a:extLst>
              <a:ext uri="{FF2B5EF4-FFF2-40B4-BE49-F238E27FC236}">
                <a16:creationId xmlns:a16="http://schemas.microsoft.com/office/drawing/2014/main" id="{49A7A9BB-96AF-449E-E703-84CEF0D7471E}"/>
              </a:ext>
            </a:extLst>
          </p:cNvPr>
          <p:cNvSpPr/>
          <p:nvPr/>
        </p:nvSpPr>
        <p:spPr>
          <a:xfrm>
            <a:off x="10329267" y="1215348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08F340-D6CB-F5F6-F5E2-5D9D6B8064F2}"/>
              </a:ext>
            </a:extLst>
          </p:cNvPr>
          <p:cNvCxnSpPr>
            <a:stCxn id="19" idx="2"/>
            <a:endCxn id="15" idx="2"/>
          </p:cNvCxnSpPr>
          <p:nvPr/>
        </p:nvCxnSpPr>
        <p:spPr>
          <a:xfrm>
            <a:off x="9495281" y="817406"/>
            <a:ext cx="0" cy="11508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28AB46-604B-D3AB-94D2-0ED0B5CC3B4E}"/>
              </a:ext>
            </a:extLst>
          </p:cNvPr>
          <p:cNvCxnSpPr/>
          <p:nvPr/>
        </p:nvCxnSpPr>
        <p:spPr>
          <a:xfrm>
            <a:off x="9495281" y="1215347"/>
            <a:ext cx="98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FAB1A35-429B-4FD7-E5C6-D83BADDA6E2E}"/>
              </a:ext>
            </a:extLst>
          </p:cNvPr>
          <p:cNvSpPr txBox="1"/>
          <p:nvPr/>
        </p:nvSpPr>
        <p:spPr>
          <a:xfrm>
            <a:off x="9759027" y="93560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643F4F-FDBB-C684-AEF5-B52062FB3F08}"/>
                  </a:ext>
                </a:extLst>
              </p:cNvPr>
              <p:cNvSpPr txBox="1"/>
              <p:nvPr/>
            </p:nvSpPr>
            <p:spPr>
              <a:xfrm>
                <a:off x="256022" y="1344379"/>
                <a:ext cx="992989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Plasma propagates at velocity V through cell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Is the assumption V=constant valid 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What is the added error on position measurement if V</a:t>
                </a:r>
                <a:r>
                  <a:rPr lang="en-GB" dirty="0"/>
                  <a:t>≠</a:t>
                </a:r>
                <a:r>
                  <a:rPr lang="en-US" dirty="0"/>
                  <a:t>constant ? (how does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map to h in that case)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Apply results for timestamp corrections in other situations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643F4F-FDBB-C684-AEF5-B52062FB3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22" y="1344379"/>
                <a:ext cx="9929898" cy="2031325"/>
              </a:xfrm>
              <a:prstGeom prst="rect">
                <a:avLst/>
              </a:prstGeom>
              <a:blipFill>
                <a:blip r:embed="rId5"/>
                <a:stretch>
                  <a:fillRect l="-383" t="-1875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5E87C-4CD5-43DE-31A3-F6C98E2CE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91064-E8F1-29FA-CA4E-1B855F23D7B8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1BC05027-AA48-3698-0A11-8A917896AC75}"/>
              </a:ext>
            </a:extLst>
          </p:cNvPr>
          <p:cNvGrpSpPr/>
          <p:nvPr/>
        </p:nvGrpSpPr>
        <p:grpSpPr>
          <a:xfrm>
            <a:off x="9781508" y="2797417"/>
            <a:ext cx="2387022" cy="3533995"/>
            <a:chOff x="0" y="416569"/>
            <a:chExt cx="3792483" cy="4970509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D9429610-7D0F-4C85-1811-D05C2A11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5768" y="4734559"/>
              <a:ext cx="1244601" cy="215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" name="Group">
              <a:extLst>
                <a:ext uri="{FF2B5EF4-FFF2-40B4-BE49-F238E27FC236}">
                  <a16:creationId xmlns:a16="http://schemas.microsoft.com/office/drawing/2014/main" id="{01A2ED65-1C4B-56E5-BFF8-60E4C12A38DF}"/>
                </a:ext>
              </a:extLst>
            </p:cNvPr>
            <p:cNvGrpSpPr/>
            <p:nvPr/>
          </p:nvGrpSpPr>
          <p:grpSpPr>
            <a:xfrm>
              <a:off x="0" y="416569"/>
              <a:ext cx="3792483" cy="4970509"/>
              <a:chOff x="0" y="416570"/>
              <a:chExt cx="3792482" cy="4970507"/>
            </a:xfrm>
          </p:grpSpPr>
          <p:pic>
            <p:nvPicPr>
              <p:cNvPr id="10" name="Picture 12" descr="Picture 12">
                <a:extLst>
                  <a:ext uri="{FF2B5EF4-FFF2-40B4-BE49-F238E27FC236}">
                    <a16:creationId xmlns:a16="http://schemas.microsoft.com/office/drawing/2014/main" id="{5D634697-CCE0-EA46-669E-993D028F23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6470" y="416570"/>
                <a:ext cx="3162393" cy="43832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" name="Rectangle">
                <a:extLst>
                  <a:ext uri="{FF2B5EF4-FFF2-40B4-BE49-F238E27FC236}">
                    <a16:creationId xmlns:a16="http://schemas.microsoft.com/office/drawing/2014/main" id="{F7DA83B0-EF59-C573-12B9-6713F79117C0}"/>
                  </a:ext>
                </a:extLst>
              </p:cNvPr>
              <p:cNvSpPr/>
              <p:nvPr/>
            </p:nvSpPr>
            <p:spPr>
              <a:xfrm>
                <a:off x="0" y="427761"/>
                <a:ext cx="3792482" cy="4959316"/>
              </a:xfrm>
              <a:prstGeom prst="rect">
                <a:avLst/>
              </a:prstGeom>
              <a:noFill/>
              <a:ln w="12700" cap="flat">
                <a:solidFill>
                  <a:srgbClr val="AD5B2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14" name="Picture 13" descr="A graph of a function&#10;&#10;Description automatically generated">
            <a:extLst>
              <a:ext uri="{FF2B5EF4-FFF2-40B4-BE49-F238E27FC236}">
                <a16:creationId xmlns:a16="http://schemas.microsoft.com/office/drawing/2014/main" id="{865C76A2-6F03-57BC-897D-B21F872A42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669" t="8092"/>
          <a:stretch/>
        </p:blipFill>
        <p:spPr>
          <a:xfrm>
            <a:off x="872303" y="3375704"/>
            <a:ext cx="3122940" cy="2818940"/>
          </a:xfrm>
          <a:prstGeom prst="rect">
            <a:avLst/>
          </a:prstGeom>
        </p:spPr>
      </p:pic>
      <p:pic>
        <p:nvPicPr>
          <p:cNvPr id="23" name="Picture 22" descr="A graph of a curve&#10;&#10;Description automatically generated">
            <a:extLst>
              <a:ext uri="{FF2B5EF4-FFF2-40B4-BE49-F238E27FC236}">
                <a16:creationId xmlns:a16="http://schemas.microsoft.com/office/drawing/2014/main" id="{87AFDAD0-303C-8AE8-14F0-5E41790412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3531" y="3415144"/>
            <a:ext cx="3649727" cy="277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6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Correct for Drift time effect/Understand how it affects z to z’ mapping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2" name="Picture 1" descr="A graph with lines on it&#10;&#10;Description automatically generated">
            <a:extLst>
              <a:ext uri="{FF2B5EF4-FFF2-40B4-BE49-F238E27FC236}">
                <a16:creationId xmlns:a16="http://schemas.microsoft.com/office/drawing/2014/main" id="{A297755E-56F4-8A7C-3E21-0AA26DE58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81" y="1074905"/>
            <a:ext cx="3833516" cy="3266822"/>
          </a:xfrm>
          <a:prstGeom prst="rect">
            <a:avLst/>
          </a:prstGeom>
        </p:spPr>
      </p:pic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D229DB69-AA2F-3187-76DE-AACB2C593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226" y="1095591"/>
            <a:ext cx="3366003" cy="3479502"/>
          </a:xfrm>
          <a:prstGeom prst="rect">
            <a:avLst/>
          </a:prstGeom>
        </p:spPr>
      </p:pic>
      <p:pic>
        <p:nvPicPr>
          <p:cNvPr id="11" name="Picture 10" descr="A blue dotted graph with numbers&#10;&#10;Description automatically generated with medium confidence">
            <a:extLst>
              <a:ext uri="{FF2B5EF4-FFF2-40B4-BE49-F238E27FC236}">
                <a16:creationId xmlns:a16="http://schemas.microsoft.com/office/drawing/2014/main" id="{90DEADC6-B07F-3E8F-D4C6-0A415159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826" y="1181389"/>
            <a:ext cx="3719835" cy="32668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6EA418-7A47-623D-5A12-F54220E35396}"/>
              </a:ext>
            </a:extLst>
          </p:cNvPr>
          <p:cNvSpPr txBox="1"/>
          <p:nvPr/>
        </p:nvSpPr>
        <p:spPr>
          <a:xfrm>
            <a:off x="675462" y="4486650"/>
            <a:ext cx="288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events for each drift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07B652-B375-6724-42FB-8BD3EDA48461}"/>
              </a:ext>
            </a:extLst>
          </p:cNvPr>
          <p:cNvSpPr txBox="1"/>
          <p:nvPr/>
        </p:nvSpPr>
        <p:spPr>
          <a:xfrm>
            <a:off x="5064611" y="4537374"/>
            <a:ext cx="224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Heatmap prop vs drift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342893-A27E-E089-DBDC-5D21C0384F90}"/>
              </a:ext>
            </a:extLst>
          </p:cNvPr>
          <p:cNvSpPr txBox="1"/>
          <p:nvPr/>
        </p:nvSpPr>
        <p:spPr>
          <a:xfrm>
            <a:off x="9045627" y="4514950"/>
            <a:ext cx="213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prop vs drift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41C9818-3B04-5610-4F38-C3B40C495F03}"/>
              </a:ext>
            </a:extLst>
          </p:cNvPr>
          <p:cNvCxnSpPr/>
          <p:nvPr/>
        </p:nvCxnSpPr>
        <p:spPr>
          <a:xfrm flipH="1">
            <a:off x="9565341" y="2429435"/>
            <a:ext cx="62753" cy="833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F4E67CE-5447-54FF-48A9-7A6FDD25BCB1}"/>
              </a:ext>
            </a:extLst>
          </p:cNvPr>
          <p:cNvSpPr txBox="1"/>
          <p:nvPr/>
        </p:nvSpPr>
        <p:spPr>
          <a:xfrm>
            <a:off x="8994896" y="2134402"/>
            <a:ext cx="1140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Linear region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4EABF8-C7DF-5590-728F-D40339AB1861}"/>
              </a:ext>
            </a:extLst>
          </p:cNvPr>
          <p:cNvCxnSpPr>
            <a:cxnSpLocks/>
          </p:cNvCxnSpPr>
          <p:nvPr/>
        </p:nvCxnSpPr>
        <p:spPr>
          <a:xfrm flipH="1">
            <a:off x="10466598" y="1972235"/>
            <a:ext cx="62753" cy="579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421227E-8B7C-2D79-5505-BB69F7F18DDE}"/>
              </a:ext>
            </a:extLst>
          </p:cNvPr>
          <p:cNvSpPr txBox="1"/>
          <p:nvPr/>
        </p:nvSpPr>
        <p:spPr>
          <a:xfrm>
            <a:off x="9887501" y="1605243"/>
            <a:ext cx="1466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Non-linear region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AE51BB7-1667-83E4-4DF1-4759D6D756CB}"/>
              </a:ext>
            </a:extLst>
          </p:cNvPr>
          <p:cNvCxnSpPr/>
          <p:nvPr/>
        </p:nvCxnSpPr>
        <p:spPr>
          <a:xfrm flipH="1">
            <a:off x="5807745" y="2139752"/>
            <a:ext cx="62753" cy="833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9CE09DE-5A6F-2B8B-5C95-6D1E84C2A950}"/>
              </a:ext>
            </a:extLst>
          </p:cNvPr>
          <p:cNvSpPr txBox="1"/>
          <p:nvPr/>
        </p:nvSpPr>
        <p:spPr>
          <a:xfrm>
            <a:off x="5237300" y="1844719"/>
            <a:ext cx="1140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Linear region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7B850C-0BD9-F323-C06E-A0F272215CDF}"/>
              </a:ext>
            </a:extLst>
          </p:cNvPr>
          <p:cNvCxnSpPr>
            <a:cxnSpLocks/>
          </p:cNvCxnSpPr>
          <p:nvPr/>
        </p:nvCxnSpPr>
        <p:spPr>
          <a:xfrm flipH="1">
            <a:off x="6709002" y="1682552"/>
            <a:ext cx="62753" cy="579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7314720-B413-5E76-F89A-560FE3FD7D03}"/>
              </a:ext>
            </a:extLst>
          </p:cNvPr>
          <p:cNvSpPr txBox="1"/>
          <p:nvPr/>
        </p:nvSpPr>
        <p:spPr>
          <a:xfrm>
            <a:off x="6129905" y="1315560"/>
            <a:ext cx="1466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Non-linear region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6B42204-4150-8890-62C7-B21DBD029232}"/>
              </a:ext>
            </a:extLst>
          </p:cNvPr>
          <p:cNvCxnSpPr>
            <a:cxnSpLocks/>
          </p:cNvCxnSpPr>
          <p:nvPr/>
        </p:nvCxnSpPr>
        <p:spPr>
          <a:xfrm flipH="1">
            <a:off x="8828380" y="2043954"/>
            <a:ext cx="76928" cy="917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DEBC143-08E5-CCE2-7110-9F06BB1B732E}"/>
              </a:ext>
            </a:extLst>
          </p:cNvPr>
          <p:cNvSpPr txBox="1"/>
          <p:nvPr/>
        </p:nvSpPr>
        <p:spPr>
          <a:xfrm>
            <a:off x="8652111" y="1497814"/>
            <a:ext cx="975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Noise/</a:t>
            </a:r>
            <a:r>
              <a:rPr lang="en-US" sz="1400" dirty="0" err="1"/>
              <a:t>lowcount</a:t>
            </a:r>
            <a:endParaRPr lang="en-US" sz="14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DD80681-2E86-A5FE-031C-BD6A6D54BB8F}"/>
              </a:ext>
            </a:extLst>
          </p:cNvPr>
          <p:cNvCxnSpPr>
            <a:cxnSpLocks/>
          </p:cNvCxnSpPr>
          <p:nvPr/>
        </p:nvCxnSpPr>
        <p:spPr>
          <a:xfrm flipV="1">
            <a:off x="11137842" y="2716832"/>
            <a:ext cx="0" cy="546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1D2F836-25BD-259B-0BAE-413878DEEB39}"/>
              </a:ext>
            </a:extLst>
          </p:cNvPr>
          <p:cNvSpPr txBox="1"/>
          <p:nvPr/>
        </p:nvSpPr>
        <p:spPr>
          <a:xfrm>
            <a:off x="10620650" y="3288802"/>
            <a:ext cx="898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Flat/low count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2C757D-00B0-8D19-D181-5C99C6BDE1EF}"/>
              </a:ext>
            </a:extLst>
          </p:cNvPr>
          <p:cNvSpPr txBox="1"/>
          <p:nvPr/>
        </p:nvSpPr>
        <p:spPr>
          <a:xfrm>
            <a:off x="3941718" y="5310979"/>
            <a:ext cx="4837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Non-linear region caused by avalanche forming by ground wire?</a:t>
            </a:r>
          </a:p>
        </p:txBody>
      </p:sp>
    </p:spTree>
    <p:extLst>
      <p:ext uri="{BB962C8B-B14F-4D97-AF65-F5344CB8AC3E}">
        <p14:creationId xmlns:p14="http://schemas.microsoft.com/office/powerpoint/2010/main" val="4012087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What makes the propagation time increase?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7C91DE58-A28D-A3F2-387D-425A4966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98"/>
          <a:stretch/>
        </p:blipFill>
        <p:spPr>
          <a:xfrm>
            <a:off x="561122" y="893908"/>
            <a:ext cx="4914454" cy="290636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95DB0-6B41-95B1-2022-03845B9AD5E1}"/>
              </a:ext>
            </a:extLst>
          </p:cNvPr>
          <p:cNvCxnSpPr>
            <a:cxnSpLocks/>
          </p:cNvCxnSpPr>
          <p:nvPr/>
        </p:nvCxnSpPr>
        <p:spPr>
          <a:xfrm>
            <a:off x="1457803" y="1812748"/>
            <a:ext cx="67717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89BF220-DE75-8454-8C3F-77C78EC17B64}"/>
              </a:ext>
            </a:extLst>
          </p:cNvPr>
          <p:cNvSpPr txBox="1"/>
          <p:nvPr/>
        </p:nvSpPr>
        <p:spPr>
          <a:xfrm>
            <a:off x="254089" y="4055848"/>
            <a:ext cx="59949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can we explain this shift?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does the plasma start to move?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the plasma start moving at time 1 or 2 or </a:t>
            </a:r>
            <a:r>
              <a:rPr lang="en-US" dirty="0" err="1"/>
              <a:t>inbetween</a:t>
            </a:r>
            <a:r>
              <a:rPr lang="en-US" dirty="0"/>
              <a:t>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0C8111-EB95-5FC3-DE93-3DFA72E75F4C}"/>
              </a:ext>
            </a:extLst>
          </p:cNvPr>
          <p:cNvGrpSpPr/>
          <p:nvPr/>
        </p:nvGrpSpPr>
        <p:grpSpPr>
          <a:xfrm>
            <a:off x="6332543" y="1443541"/>
            <a:ext cx="4556113" cy="2448758"/>
            <a:chOff x="504993" y="3024206"/>
            <a:chExt cx="4940876" cy="280750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59998CE-8998-8BB7-43C3-6DCA1182949D}"/>
                </a:ext>
              </a:extLst>
            </p:cNvPr>
            <p:cNvGrpSpPr/>
            <p:nvPr/>
          </p:nvGrpSpPr>
          <p:grpSpPr>
            <a:xfrm>
              <a:off x="504993" y="3570505"/>
              <a:ext cx="2808803" cy="2261204"/>
              <a:chOff x="4631335" y="3001380"/>
              <a:chExt cx="3904081" cy="267660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E8F993B-5074-51D6-3F88-A69BFB5AAC23}"/>
                  </a:ext>
                </a:extLst>
              </p:cNvPr>
              <p:cNvCxnSpPr>
                <a:cxnSpLocks/>
                <a:endCxn id="33" idx="0"/>
              </p:cNvCxnSpPr>
              <p:nvPr/>
            </p:nvCxnSpPr>
            <p:spPr>
              <a:xfrm>
                <a:off x="4631335" y="3008607"/>
                <a:ext cx="172323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5BF21C1-F2FC-3232-6DA5-39F72C0A394C}"/>
                  </a:ext>
                </a:extLst>
              </p:cNvPr>
              <p:cNvGrpSpPr/>
              <p:nvPr/>
            </p:nvGrpSpPr>
            <p:grpSpPr>
              <a:xfrm>
                <a:off x="5872490" y="3001380"/>
                <a:ext cx="2662926" cy="2676604"/>
                <a:chOff x="5872490" y="3001380"/>
                <a:chExt cx="2662926" cy="2676604"/>
              </a:xfrm>
            </p:grpSpPr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772FF45A-C552-300A-5760-A5EB46A0DB43}"/>
                    </a:ext>
                  </a:extLst>
                </p:cNvPr>
                <p:cNvSpPr/>
                <p:nvPr/>
              </p:nvSpPr>
              <p:spPr>
                <a:xfrm>
                  <a:off x="5872490" y="3008606"/>
                  <a:ext cx="964162" cy="2669378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Arc 33">
                  <a:extLst>
                    <a:ext uri="{FF2B5EF4-FFF2-40B4-BE49-F238E27FC236}">
                      <a16:creationId xmlns:a16="http://schemas.microsoft.com/office/drawing/2014/main" id="{66FA52F0-B4FE-163E-F659-D5957DC39E6F}"/>
                    </a:ext>
                  </a:extLst>
                </p:cNvPr>
                <p:cNvSpPr/>
                <p:nvPr/>
              </p:nvSpPr>
              <p:spPr>
                <a:xfrm flipH="1">
                  <a:off x="7011240" y="3001380"/>
                  <a:ext cx="1524176" cy="2485734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848C1AA6-7FC3-17A7-314B-1E881BC9BC76}"/>
                    </a:ext>
                  </a:extLst>
                </p:cNvPr>
                <p:cNvSpPr/>
                <p:nvPr/>
              </p:nvSpPr>
              <p:spPr>
                <a:xfrm>
                  <a:off x="6834300" y="4243708"/>
                  <a:ext cx="179295" cy="199173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B70D524-1C93-4765-BBE5-8DC2178E609B}"/>
                </a:ext>
              </a:extLst>
            </p:cNvPr>
            <p:cNvCxnSpPr>
              <a:cxnSpLocks/>
            </p:cNvCxnSpPr>
            <p:nvPr/>
          </p:nvCxnSpPr>
          <p:spPr>
            <a:xfrm>
              <a:off x="2765509" y="3570504"/>
              <a:ext cx="242505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2323A9C-14F7-6B94-EF48-B74235634143}"/>
                </a:ext>
              </a:extLst>
            </p:cNvPr>
            <p:cNvCxnSpPr/>
            <p:nvPr/>
          </p:nvCxnSpPr>
          <p:spPr>
            <a:xfrm>
              <a:off x="5190565" y="3570504"/>
              <a:ext cx="172757" cy="7594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09B050-6D6A-CF78-E9E6-D2ADF3C298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3322" y="3024206"/>
              <a:ext cx="82547" cy="128702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029E37-AEF8-5224-654C-268133DF6DB0}"/>
              </a:ext>
            </a:extLst>
          </p:cNvPr>
          <p:cNvCxnSpPr/>
          <p:nvPr/>
        </p:nvCxnSpPr>
        <p:spPr>
          <a:xfrm>
            <a:off x="7159158" y="1582911"/>
            <a:ext cx="15393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900B14A-7951-47A5-CC5B-0823750AAB3A}"/>
              </a:ext>
            </a:extLst>
          </p:cNvPr>
          <p:cNvSpPr txBox="1"/>
          <p:nvPr/>
        </p:nvSpPr>
        <p:spPr>
          <a:xfrm>
            <a:off x="6693816" y="1256302"/>
            <a:ext cx="2624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Large no. UV generated = plasma starts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2DE0018-73DB-35C2-D11E-872D72E918B8}"/>
              </a:ext>
            </a:extLst>
          </p:cNvPr>
          <p:cNvSpPr txBox="1"/>
          <p:nvPr/>
        </p:nvSpPr>
        <p:spPr>
          <a:xfrm>
            <a:off x="7264011" y="18748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89A380-6352-68D4-4D1D-D38C13DB7B2C}"/>
              </a:ext>
            </a:extLst>
          </p:cNvPr>
          <p:cNvSpPr txBox="1"/>
          <p:nvPr/>
        </p:nvSpPr>
        <p:spPr>
          <a:xfrm>
            <a:off x="7707926" y="2955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49ADC9-6088-F58E-54BD-5235337ED1DE}"/>
              </a:ext>
            </a:extLst>
          </p:cNvPr>
          <p:cNvCxnSpPr>
            <a:cxnSpLocks/>
          </p:cNvCxnSpPr>
          <p:nvPr/>
        </p:nvCxnSpPr>
        <p:spPr>
          <a:xfrm>
            <a:off x="6332543" y="3429000"/>
            <a:ext cx="503350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D9885A9-7480-A52B-E1F6-372DAC865A47}"/>
              </a:ext>
            </a:extLst>
          </p:cNvPr>
          <p:cNvSpPr txBox="1"/>
          <p:nvPr/>
        </p:nvSpPr>
        <p:spPr>
          <a:xfrm>
            <a:off x="10581520" y="3430936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51EA4F3-A908-6DF0-394A-CDDA437A5041}"/>
              </a:ext>
            </a:extLst>
          </p:cNvPr>
          <p:cNvCxnSpPr>
            <a:cxnSpLocks/>
          </p:cNvCxnSpPr>
          <p:nvPr/>
        </p:nvCxnSpPr>
        <p:spPr>
          <a:xfrm>
            <a:off x="6332543" y="2338123"/>
            <a:ext cx="5021257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A5639B4-F315-51A7-7641-4406AFEFE155}"/>
              </a:ext>
            </a:extLst>
          </p:cNvPr>
          <p:cNvSpPr txBox="1"/>
          <p:nvPr/>
        </p:nvSpPr>
        <p:spPr>
          <a:xfrm>
            <a:off x="6180818" y="2332094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threshold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7172B-6071-348E-C92C-19AFE68E730B}"/>
              </a:ext>
            </a:extLst>
          </p:cNvPr>
          <p:cNvSpPr txBox="1"/>
          <p:nvPr/>
        </p:nvSpPr>
        <p:spPr>
          <a:xfrm>
            <a:off x="7519430" y="2281362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0B4B11-44C2-FDDA-81B1-38B436C1E1D9}"/>
              </a:ext>
            </a:extLst>
          </p:cNvPr>
          <p:cNvSpPr txBox="1"/>
          <p:nvPr/>
        </p:nvSpPr>
        <p:spPr>
          <a:xfrm>
            <a:off x="6377639" y="3643962"/>
            <a:ext cx="4275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1- first ionization occurs in cell</a:t>
            </a:r>
          </a:p>
          <a:p>
            <a:r>
              <a:rPr lang="en-US" sz="1400" dirty="0"/>
              <a:t>2- anode fully quenched- avalanche has reached the cell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758879-DE74-A2E9-DCF7-1C7AD15C6B77}"/>
              </a:ext>
            </a:extLst>
          </p:cNvPr>
          <p:cNvSpPr txBox="1"/>
          <p:nvPr/>
        </p:nvSpPr>
        <p:spPr>
          <a:xfrm>
            <a:off x="620785" y="5427677"/>
            <a:ext cx="806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mismatch between the time the plasma starts to move and our t0 causes this shift</a:t>
            </a:r>
          </a:p>
        </p:txBody>
      </p:sp>
    </p:spTree>
    <p:extLst>
      <p:ext uri="{BB962C8B-B14F-4D97-AF65-F5344CB8AC3E}">
        <p14:creationId xmlns:p14="http://schemas.microsoft.com/office/powerpoint/2010/main" val="1784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When does the plasma start?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F9960A-EB2A-7C77-929E-35E08D4C187F}"/>
              </a:ext>
            </a:extLst>
          </p:cNvPr>
          <p:cNvSpPr txBox="1"/>
          <p:nvPr/>
        </p:nvSpPr>
        <p:spPr>
          <a:xfrm>
            <a:off x="73112" y="1126575"/>
            <a:ext cx="5583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         Plasma starts moving on first ionization: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88376D-12D2-EB78-8600-ECA5E45BD9C2}"/>
              </a:ext>
            </a:extLst>
          </p:cNvPr>
          <p:cNvCxnSpPr/>
          <p:nvPr/>
        </p:nvCxnSpPr>
        <p:spPr>
          <a:xfrm>
            <a:off x="3953585" y="1850484"/>
            <a:ext cx="30825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5-point Star 30">
            <a:extLst>
              <a:ext uri="{FF2B5EF4-FFF2-40B4-BE49-F238E27FC236}">
                <a16:creationId xmlns:a16="http://schemas.microsoft.com/office/drawing/2014/main" id="{7947A9ED-F47D-6949-B0B1-A346269E7BA1}"/>
              </a:ext>
            </a:extLst>
          </p:cNvPr>
          <p:cNvSpPr/>
          <p:nvPr/>
        </p:nvSpPr>
        <p:spPr>
          <a:xfrm>
            <a:off x="4356581" y="1033565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95A0F4-4017-BBCE-3BBC-6897CD357D30}"/>
              </a:ext>
            </a:extLst>
          </p:cNvPr>
          <p:cNvCxnSpPr>
            <a:cxnSpLocks/>
          </p:cNvCxnSpPr>
          <p:nvPr/>
        </p:nvCxnSpPr>
        <p:spPr>
          <a:xfrm>
            <a:off x="4630676" y="1081891"/>
            <a:ext cx="1429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14DB3E-8980-79DA-82EA-FD2224C93A1D}"/>
              </a:ext>
            </a:extLst>
          </p:cNvPr>
          <p:cNvCxnSpPr>
            <a:cxnSpLocks/>
          </p:cNvCxnSpPr>
          <p:nvPr/>
        </p:nvCxnSpPr>
        <p:spPr>
          <a:xfrm>
            <a:off x="4516836" y="1170746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83F683-EB4A-5A6B-421C-104754C5F61E}"/>
              </a:ext>
            </a:extLst>
          </p:cNvPr>
          <p:cNvCxnSpPr>
            <a:cxnSpLocks/>
          </p:cNvCxnSpPr>
          <p:nvPr/>
        </p:nvCxnSpPr>
        <p:spPr>
          <a:xfrm flipH="1">
            <a:off x="4147621" y="1206295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5-point Star 40">
            <a:extLst>
              <a:ext uri="{FF2B5EF4-FFF2-40B4-BE49-F238E27FC236}">
                <a16:creationId xmlns:a16="http://schemas.microsoft.com/office/drawing/2014/main" id="{ABB52AAC-1FC1-8EEA-4431-1E476F327409}"/>
              </a:ext>
            </a:extLst>
          </p:cNvPr>
          <p:cNvSpPr/>
          <p:nvPr/>
        </p:nvSpPr>
        <p:spPr>
          <a:xfrm>
            <a:off x="6122941" y="992181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7D38A8-38AC-1B58-7CBC-FE653E9B42B8}"/>
              </a:ext>
            </a:extLst>
          </p:cNvPr>
          <p:cNvCxnSpPr>
            <a:cxnSpLocks/>
          </p:cNvCxnSpPr>
          <p:nvPr/>
        </p:nvCxnSpPr>
        <p:spPr>
          <a:xfrm flipH="1">
            <a:off x="5959119" y="1216246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4C9BC59-FDCD-C87E-0B27-F11D10E5E33F}"/>
              </a:ext>
            </a:extLst>
          </p:cNvPr>
          <p:cNvCxnSpPr>
            <a:cxnSpLocks/>
          </p:cNvCxnSpPr>
          <p:nvPr/>
        </p:nvCxnSpPr>
        <p:spPr>
          <a:xfrm>
            <a:off x="6252249" y="1209057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1963358-4F5D-60E9-6F5C-9253B64D32A9}"/>
              </a:ext>
            </a:extLst>
          </p:cNvPr>
          <p:cNvSpPr txBox="1"/>
          <p:nvPr/>
        </p:nvSpPr>
        <p:spPr>
          <a:xfrm>
            <a:off x="6224991" y="1844943"/>
            <a:ext cx="902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Anode wire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BA49A5-8058-C401-EBD3-62D007B97134}"/>
              </a:ext>
            </a:extLst>
          </p:cNvPr>
          <p:cNvSpPr txBox="1"/>
          <p:nvPr/>
        </p:nvSpPr>
        <p:spPr>
          <a:xfrm>
            <a:off x="168907" y="1537818"/>
            <a:ext cx="3501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Assumes don’t need high E field around anode wire to start vertical motion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1498C02-B697-C1CF-53AC-E68204001E89}"/>
              </a:ext>
            </a:extLst>
          </p:cNvPr>
          <p:cNvCxnSpPr>
            <a:cxnSpLocks/>
          </p:cNvCxnSpPr>
          <p:nvPr/>
        </p:nvCxnSpPr>
        <p:spPr>
          <a:xfrm>
            <a:off x="4630676" y="1383302"/>
            <a:ext cx="1429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D12D8EC-69DB-B64B-14B9-B7555EBE9456}"/>
              </a:ext>
            </a:extLst>
          </p:cNvPr>
          <p:cNvCxnSpPr>
            <a:cxnSpLocks/>
          </p:cNvCxnSpPr>
          <p:nvPr/>
        </p:nvCxnSpPr>
        <p:spPr>
          <a:xfrm>
            <a:off x="4630676" y="1720727"/>
            <a:ext cx="1429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5689193-7346-B636-5534-A264EDF1C5DD}"/>
              </a:ext>
            </a:extLst>
          </p:cNvPr>
          <p:cNvSpPr txBox="1"/>
          <p:nvPr/>
        </p:nvSpPr>
        <p:spPr>
          <a:xfrm>
            <a:off x="34218" y="2319311"/>
            <a:ext cx="5583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         Plasma starts moving when anode quenched: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BB4FE85-3FD4-DFE9-0D14-3AD64E6F1327}"/>
              </a:ext>
            </a:extLst>
          </p:cNvPr>
          <p:cNvCxnSpPr/>
          <p:nvPr/>
        </p:nvCxnSpPr>
        <p:spPr>
          <a:xfrm>
            <a:off x="3883350" y="3229684"/>
            <a:ext cx="30825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5-point Star 60">
            <a:extLst>
              <a:ext uri="{FF2B5EF4-FFF2-40B4-BE49-F238E27FC236}">
                <a16:creationId xmlns:a16="http://schemas.microsoft.com/office/drawing/2014/main" id="{40F28374-B7C1-55F2-5E88-2EE488E2348A}"/>
              </a:ext>
            </a:extLst>
          </p:cNvPr>
          <p:cNvSpPr/>
          <p:nvPr/>
        </p:nvSpPr>
        <p:spPr>
          <a:xfrm>
            <a:off x="4286346" y="2412765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84A17ED-28D0-B9C0-1C34-D8CD436BABB7}"/>
              </a:ext>
            </a:extLst>
          </p:cNvPr>
          <p:cNvCxnSpPr>
            <a:cxnSpLocks/>
          </p:cNvCxnSpPr>
          <p:nvPr/>
        </p:nvCxnSpPr>
        <p:spPr>
          <a:xfrm>
            <a:off x="4446601" y="2549946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9B047C1-35C9-8A35-1971-DA0569639CB4}"/>
              </a:ext>
            </a:extLst>
          </p:cNvPr>
          <p:cNvCxnSpPr>
            <a:cxnSpLocks/>
          </p:cNvCxnSpPr>
          <p:nvPr/>
        </p:nvCxnSpPr>
        <p:spPr>
          <a:xfrm flipH="1">
            <a:off x="4077386" y="2585495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CF55FE2-6229-ADDF-AB90-5EC56FB162E9}"/>
              </a:ext>
            </a:extLst>
          </p:cNvPr>
          <p:cNvCxnSpPr>
            <a:cxnSpLocks/>
          </p:cNvCxnSpPr>
          <p:nvPr/>
        </p:nvCxnSpPr>
        <p:spPr>
          <a:xfrm>
            <a:off x="4748259" y="3088286"/>
            <a:ext cx="12108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04F4206-E782-F881-F033-4A3275F33AEE}"/>
              </a:ext>
            </a:extLst>
          </p:cNvPr>
          <p:cNvSpPr txBox="1"/>
          <p:nvPr/>
        </p:nvSpPr>
        <p:spPr>
          <a:xfrm>
            <a:off x="6240715" y="3196526"/>
            <a:ext cx="902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Anode wire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60B71B8-B359-EB39-9709-8C4D4744B1E9}"/>
              </a:ext>
            </a:extLst>
          </p:cNvPr>
          <p:cNvSpPr txBox="1"/>
          <p:nvPr/>
        </p:nvSpPr>
        <p:spPr>
          <a:xfrm>
            <a:off x="242739" y="2763733"/>
            <a:ext cx="3501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Assumes high E field needed to produce enough UV’s so that plasma/ionizations can move longitudinally without being stopped by ethanol/quenching gas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4A511DD-B538-4C35-1E72-4F7A4BDCCD59}"/>
                  </a:ext>
                </a:extLst>
              </p:cNvPr>
              <p:cNvSpPr txBox="1"/>
              <p:nvPr/>
            </p:nvSpPr>
            <p:spPr>
              <a:xfrm>
                <a:off x="729810" y="3769685"/>
                <a:ext cx="893450" cy="445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4A511DD-B538-4C35-1E72-4F7A4BDCC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10" y="3769685"/>
                <a:ext cx="893450" cy="445635"/>
              </a:xfrm>
              <a:prstGeom prst="rect">
                <a:avLst/>
              </a:prstGeom>
              <a:blipFill>
                <a:blip r:embed="rId2"/>
                <a:stretch>
                  <a:fillRect l="-4225" t="-2778" r="-563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2E81E47E-1679-D85E-383C-D2C95D07F12A}"/>
              </a:ext>
            </a:extLst>
          </p:cNvPr>
          <p:cNvSpPr txBox="1"/>
          <p:nvPr/>
        </p:nvSpPr>
        <p:spPr>
          <a:xfrm>
            <a:off x="73112" y="4374152"/>
            <a:ext cx="5583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3         Combination of the two: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1D9ADE2-42F2-DBD2-9A42-6E09FB8EA49E}"/>
              </a:ext>
            </a:extLst>
          </p:cNvPr>
          <p:cNvSpPr txBox="1"/>
          <p:nvPr/>
        </p:nvSpPr>
        <p:spPr>
          <a:xfrm>
            <a:off x="355602" y="4700744"/>
            <a:ext cx="35277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plasma moves longitudinally slowly at the start then reaches the wire and moves at full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Slow speed at first as less UV emitted in low E region away from anode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DB4D63C-CB1A-362D-2DB0-11609A1A8979}"/>
              </a:ext>
            </a:extLst>
          </p:cNvPr>
          <p:cNvCxnSpPr/>
          <p:nvPr/>
        </p:nvCxnSpPr>
        <p:spPr>
          <a:xfrm>
            <a:off x="3937873" y="5194831"/>
            <a:ext cx="30825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5-point Star 141">
            <a:extLst>
              <a:ext uri="{FF2B5EF4-FFF2-40B4-BE49-F238E27FC236}">
                <a16:creationId xmlns:a16="http://schemas.microsoft.com/office/drawing/2014/main" id="{93D09A73-90A9-74CE-DDA8-6484FC0AAF37}"/>
              </a:ext>
            </a:extLst>
          </p:cNvPr>
          <p:cNvSpPr/>
          <p:nvPr/>
        </p:nvSpPr>
        <p:spPr>
          <a:xfrm>
            <a:off x="4340869" y="4377912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C5A032FF-EDFF-3C54-ADF4-C5BEADB872BD}"/>
              </a:ext>
            </a:extLst>
          </p:cNvPr>
          <p:cNvCxnSpPr>
            <a:cxnSpLocks/>
          </p:cNvCxnSpPr>
          <p:nvPr/>
        </p:nvCxnSpPr>
        <p:spPr>
          <a:xfrm>
            <a:off x="4501124" y="4515093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1B293C2-58E7-3B2B-BAC0-CF233A50E139}"/>
              </a:ext>
            </a:extLst>
          </p:cNvPr>
          <p:cNvCxnSpPr>
            <a:cxnSpLocks/>
          </p:cNvCxnSpPr>
          <p:nvPr/>
        </p:nvCxnSpPr>
        <p:spPr>
          <a:xfrm flipH="1">
            <a:off x="4131909" y="4550642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8F13C98B-F017-BBD1-3350-213A3FF31086}"/>
              </a:ext>
            </a:extLst>
          </p:cNvPr>
          <p:cNvCxnSpPr>
            <a:cxnSpLocks/>
          </p:cNvCxnSpPr>
          <p:nvPr/>
        </p:nvCxnSpPr>
        <p:spPr>
          <a:xfrm>
            <a:off x="4587786" y="4427747"/>
            <a:ext cx="412053" cy="254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5F362CD4-BB2D-A059-0C75-7104CD722D6B}"/>
              </a:ext>
            </a:extLst>
          </p:cNvPr>
          <p:cNvSpPr txBox="1"/>
          <p:nvPr/>
        </p:nvSpPr>
        <p:spPr>
          <a:xfrm>
            <a:off x="6295238" y="5161673"/>
            <a:ext cx="902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Anode wire</a:t>
            </a:r>
          </a:p>
        </p:txBody>
      </p:sp>
      <p:sp>
        <p:nvSpPr>
          <p:cNvPr id="154" name="5-point Star 153">
            <a:extLst>
              <a:ext uri="{FF2B5EF4-FFF2-40B4-BE49-F238E27FC236}">
                <a16:creationId xmlns:a16="http://schemas.microsoft.com/office/drawing/2014/main" id="{A3A0456F-C22E-AC0A-9AC8-BA6908D5F517}"/>
              </a:ext>
            </a:extLst>
          </p:cNvPr>
          <p:cNvSpPr/>
          <p:nvPr/>
        </p:nvSpPr>
        <p:spPr>
          <a:xfrm>
            <a:off x="4985090" y="4682297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5D3CB640-9CB6-4290-B8BE-2801A2F513A6}"/>
              </a:ext>
            </a:extLst>
          </p:cNvPr>
          <p:cNvCxnSpPr>
            <a:cxnSpLocks/>
          </p:cNvCxnSpPr>
          <p:nvPr/>
        </p:nvCxnSpPr>
        <p:spPr>
          <a:xfrm>
            <a:off x="5189184" y="4781561"/>
            <a:ext cx="467759" cy="169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DFD4A37C-B1EB-710F-13B8-0F095CF6E1D8}"/>
              </a:ext>
            </a:extLst>
          </p:cNvPr>
          <p:cNvCxnSpPr>
            <a:cxnSpLocks/>
          </p:cNvCxnSpPr>
          <p:nvPr/>
        </p:nvCxnSpPr>
        <p:spPr>
          <a:xfrm>
            <a:off x="5145345" y="4859433"/>
            <a:ext cx="72842" cy="310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29537509-3F71-4DFA-CD34-4C7C1EB4D5BA}"/>
              </a:ext>
            </a:extLst>
          </p:cNvPr>
          <p:cNvCxnSpPr>
            <a:cxnSpLocks/>
          </p:cNvCxnSpPr>
          <p:nvPr/>
        </p:nvCxnSpPr>
        <p:spPr>
          <a:xfrm flipH="1">
            <a:off x="4881944" y="4877771"/>
            <a:ext cx="105008" cy="283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5-point Star 189">
            <a:extLst>
              <a:ext uri="{FF2B5EF4-FFF2-40B4-BE49-F238E27FC236}">
                <a16:creationId xmlns:a16="http://schemas.microsoft.com/office/drawing/2014/main" id="{3ACE61E2-549C-D737-9369-FDC18E792980}"/>
              </a:ext>
            </a:extLst>
          </p:cNvPr>
          <p:cNvSpPr/>
          <p:nvPr/>
        </p:nvSpPr>
        <p:spPr>
          <a:xfrm>
            <a:off x="6049428" y="2955043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C1A1368F-3FB0-B3DB-7A98-0901F50007AD}"/>
              </a:ext>
            </a:extLst>
          </p:cNvPr>
          <p:cNvCxnSpPr>
            <a:cxnSpLocks/>
          </p:cNvCxnSpPr>
          <p:nvPr/>
        </p:nvCxnSpPr>
        <p:spPr>
          <a:xfrm>
            <a:off x="6295238" y="3064689"/>
            <a:ext cx="670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5-point Star 192">
            <a:extLst>
              <a:ext uri="{FF2B5EF4-FFF2-40B4-BE49-F238E27FC236}">
                <a16:creationId xmlns:a16="http://schemas.microsoft.com/office/drawing/2014/main" id="{A6EEB263-F82B-DD6E-7910-20202A9514FA}"/>
              </a:ext>
            </a:extLst>
          </p:cNvPr>
          <p:cNvSpPr/>
          <p:nvPr/>
        </p:nvSpPr>
        <p:spPr>
          <a:xfrm>
            <a:off x="5680378" y="4877726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2A0514D6-5D7B-CCAC-F1E0-FDC06F6506EE}"/>
              </a:ext>
            </a:extLst>
          </p:cNvPr>
          <p:cNvCxnSpPr>
            <a:cxnSpLocks/>
          </p:cNvCxnSpPr>
          <p:nvPr/>
        </p:nvCxnSpPr>
        <p:spPr>
          <a:xfrm>
            <a:off x="5867729" y="5014504"/>
            <a:ext cx="1152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Content Placeholder 9" descr="Content Placeholder 9">
            <a:extLst>
              <a:ext uri="{FF2B5EF4-FFF2-40B4-BE49-F238E27FC236}">
                <a16:creationId xmlns:a16="http://schemas.microsoft.com/office/drawing/2014/main" id="{C27A378B-8845-FDB6-FE1C-1E5665A4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>
            <a:off x="7787198" y="3429000"/>
            <a:ext cx="3546311" cy="73609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9C735129-88D7-33D9-2A66-97C131ABB806}"/>
              </a:ext>
            </a:extLst>
          </p:cNvPr>
          <p:cNvCxnSpPr>
            <a:cxnSpLocks/>
          </p:cNvCxnSpPr>
          <p:nvPr/>
        </p:nvCxnSpPr>
        <p:spPr>
          <a:xfrm flipV="1">
            <a:off x="9139805" y="3335604"/>
            <a:ext cx="0" cy="4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031B0834-4CFB-D4C0-F32B-8611E22D618A}"/>
              </a:ext>
            </a:extLst>
          </p:cNvPr>
          <p:cNvCxnSpPr>
            <a:cxnSpLocks/>
          </p:cNvCxnSpPr>
          <p:nvPr/>
        </p:nvCxnSpPr>
        <p:spPr>
          <a:xfrm>
            <a:off x="9526494" y="3587590"/>
            <a:ext cx="329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597FA5B9-93FA-D1A4-0550-8FD24C472FAC}"/>
              </a:ext>
            </a:extLst>
          </p:cNvPr>
          <p:cNvCxnSpPr>
            <a:cxnSpLocks/>
          </p:cNvCxnSpPr>
          <p:nvPr/>
        </p:nvCxnSpPr>
        <p:spPr>
          <a:xfrm>
            <a:off x="10152132" y="3722236"/>
            <a:ext cx="329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74902623-CD43-8B57-1A2D-02543641896E}"/>
              </a:ext>
            </a:extLst>
          </p:cNvPr>
          <p:cNvSpPr txBox="1"/>
          <p:nvPr/>
        </p:nvSpPr>
        <p:spPr>
          <a:xfrm>
            <a:off x="7907440" y="2991939"/>
            <a:ext cx="194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Reasons prefer 2 over 1: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35F4DD08-A8A3-FDD5-09AF-4EB2E89B04CA}"/>
              </a:ext>
            </a:extLst>
          </p:cNvPr>
          <p:cNvSpPr txBox="1"/>
          <p:nvPr/>
        </p:nvSpPr>
        <p:spPr>
          <a:xfrm>
            <a:off x="7782563" y="4423009"/>
            <a:ext cx="42556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UV’s can’t move longitudinally between cells easily (quenching gas/if they did tracker wouldn’t 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Implies same limited motion of UV’s in vertical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Suggests high E field environment of anode is needed to generate enough UV to sustain avalanche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Depending on radius of high enough E field region we can get scenario 3 </a:t>
            </a:r>
          </a:p>
        </p:txBody>
      </p:sp>
      <p:pic>
        <p:nvPicPr>
          <p:cNvPr id="203" name="Picture 202" descr="A diagram of a graph showing a uv photo&#10;&#10;Description automatically generated with medium confidence">
            <a:extLst>
              <a:ext uri="{FF2B5EF4-FFF2-40B4-BE49-F238E27FC236}">
                <a16:creationId xmlns:a16="http://schemas.microsoft.com/office/drawing/2014/main" id="{0412EE60-42C1-7A41-BDE9-66CD4BAD35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-1602"/>
          <a:stretch/>
        </p:blipFill>
        <p:spPr>
          <a:xfrm>
            <a:off x="7563730" y="747808"/>
            <a:ext cx="4542265" cy="181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94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D2B7795-D66D-5890-1372-23B53EDC7FEF}"/>
              </a:ext>
            </a:extLst>
          </p:cNvPr>
          <p:cNvGrpSpPr/>
          <p:nvPr/>
        </p:nvGrpSpPr>
        <p:grpSpPr>
          <a:xfrm>
            <a:off x="5639369" y="781968"/>
            <a:ext cx="4568735" cy="2524700"/>
            <a:chOff x="504993" y="3024206"/>
            <a:chExt cx="4940876" cy="280750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362BDF2-EA4A-6392-CE02-21D767C6BBDB}"/>
                </a:ext>
              </a:extLst>
            </p:cNvPr>
            <p:cNvGrpSpPr/>
            <p:nvPr/>
          </p:nvGrpSpPr>
          <p:grpSpPr>
            <a:xfrm>
              <a:off x="504993" y="3570505"/>
              <a:ext cx="2808803" cy="2261204"/>
              <a:chOff x="4631335" y="3001380"/>
              <a:chExt cx="3904081" cy="2676604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FEDE100-442E-3700-4B3F-7308B56BE58E}"/>
                  </a:ext>
                </a:extLst>
              </p:cNvPr>
              <p:cNvCxnSpPr>
                <a:cxnSpLocks/>
                <a:endCxn id="39" idx="0"/>
              </p:cNvCxnSpPr>
              <p:nvPr/>
            </p:nvCxnSpPr>
            <p:spPr>
              <a:xfrm>
                <a:off x="4631335" y="3008607"/>
                <a:ext cx="172323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EAE8B859-1566-8E3F-AF6A-5EF875EBC91A}"/>
                  </a:ext>
                </a:extLst>
              </p:cNvPr>
              <p:cNvGrpSpPr/>
              <p:nvPr/>
            </p:nvGrpSpPr>
            <p:grpSpPr>
              <a:xfrm>
                <a:off x="5872490" y="3001380"/>
                <a:ext cx="2662926" cy="2676604"/>
                <a:chOff x="5872490" y="3001380"/>
                <a:chExt cx="2662926" cy="2676604"/>
              </a:xfrm>
            </p:grpSpPr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4FED152B-C2F0-82EA-974C-EE95A0763179}"/>
                    </a:ext>
                  </a:extLst>
                </p:cNvPr>
                <p:cNvSpPr/>
                <p:nvPr/>
              </p:nvSpPr>
              <p:spPr>
                <a:xfrm>
                  <a:off x="5872490" y="3008606"/>
                  <a:ext cx="964162" cy="2669378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Arc 41">
                  <a:extLst>
                    <a:ext uri="{FF2B5EF4-FFF2-40B4-BE49-F238E27FC236}">
                      <a16:creationId xmlns:a16="http://schemas.microsoft.com/office/drawing/2014/main" id="{1908B503-AAE5-5AA1-9A6A-C4857171846A}"/>
                    </a:ext>
                  </a:extLst>
                </p:cNvPr>
                <p:cNvSpPr/>
                <p:nvPr/>
              </p:nvSpPr>
              <p:spPr>
                <a:xfrm flipH="1">
                  <a:off x="7011240" y="3001380"/>
                  <a:ext cx="1524176" cy="2485734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B3723B75-A261-F124-FCD2-53CE747D6674}"/>
                    </a:ext>
                  </a:extLst>
                </p:cNvPr>
                <p:cNvSpPr/>
                <p:nvPr/>
              </p:nvSpPr>
              <p:spPr>
                <a:xfrm>
                  <a:off x="6834300" y="4243708"/>
                  <a:ext cx="179295" cy="199173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28A49BB-19C5-BD36-AE42-587FE3329119}"/>
                </a:ext>
              </a:extLst>
            </p:cNvPr>
            <p:cNvCxnSpPr>
              <a:cxnSpLocks/>
            </p:cNvCxnSpPr>
            <p:nvPr/>
          </p:nvCxnSpPr>
          <p:spPr>
            <a:xfrm>
              <a:off x="2765509" y="3570504"/>
              <a:ext cx="242505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19A52D2-2AC3-1515-D8A7-30F6C40838D2}"/>
                </a:ext>
              </a:extLst>
            </p:cNvPr>
            <p:cNvCxnSpPr/>
            <p:nvPr/>
          </p:nvCxnSpPr>
          <p:spPr>
            <a:xfrm>
              <a:off x="5190565" y="3570504"/>
              <a:ext cx="172757" cy="7594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D3A6B6F-0F9F-AE60-75F2-18F2BCE969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3322" y="3024206"/>
              <a:ext cx="82547" cy="128702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83C95AB-EEFB-32B2-711F-696B30C51BC5}"/>
              </a:ext>
            </a:extLst>
          </p:cNvPr>
          <p:cNvGrpSpPr/>
          <p:nvPr/>
        </p:nvGrpSpPr>
        <p:grpSpPr>
          <a:xfrm>
            <a:off x="5680137" y="2324571"/>
            <a:ext cx="4509580" cy="2190140"/>
            <a:chOff x="497470" y="4733434"/>
            <a:chExt cx="4860714" cy="260796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CEF7BFC-5C1D-79D9-336D-F24E897177FF}"/>
                </a:ext>
              </a:extLst>
            </p:cNvPr>
            <p:cNvGrpSpPr/>
            <p:nvPr/>
          </p:nvGrpSpPr>
          <p:grpSpPr>
            <a:xfrm>
              <a:off x="497470" y="5133592"/>
              <a:ext cx="3226834" cy="2207808"/>
              <a:chOff x="6068484" y="4442596"/>
              <a:chExt cx="4190907" cy="2932706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33794E7-4DE7-7AFE-A920-F253A878F0F4}"/>
                  </a:ext>
                </a:extLst>
              </p:cNvPr>
              <p:cNvGrpSpPr/>
              <p:nvPr/>
            </p:nvGrpSpPr>
            <p:grpSpPr>
              <a:xfrm>
                <a:off x="6068485" y="4442596"/>
                <a:ext cx="4190906" cy="2932706"/>
                <a:chOff x="6068485" y="4442596"/>
                <a:chExt cx="4190906" cy="2932706"/>
              </a:xfrm>
            </p:grpSpPr>
            <p:sp>
              <p:nvSpPr>
                <p:cNvPr id="40" name="Arc 39">
                  <a:extLst>
                    <a:ext uri="{FF2B5EF4-FFF2-40B4-BE49-F238E27FC236}">
                      <a16:creationId xmlns:a16="http://schemas.microsoft.com/office/drawing/2014/main" id="{C1D47172-FFA6-AB01-E16A-0F5964A04EBC}"/>
                    </a:ext>
                  </a:extLst>
                </p:cNvPr>
                <p:cNvSpPr/>
                <p:nvPr/>
              </p:nvSpPr>
              <p:spPr>
                <a:xfrm>
                  <a:off x="6068485" y="4493425"/>
                  <a:ext cx="2492142" cy="2881877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Arc 48">
                  <a:extLst>
                    <a:ext uri="{FF2B5EF4-FFF2-40B4-BE49-F238E27FC236}">
                      <a16:creationId xmlns:a16="http://schemas.microsoft.com/office/drawing/2014/main" id="{651053EA-0992-9C65-0479-0B6AD00E1C0D}"/>
                    </a:ext>
                  </a:extLst>
                </p:cNvPr>
                <p:cNvSpPr/>
                <p:nvPr/>
              </p:nvSpPr>
              <p:spPr>
                <a:xfrm flipH="1">
                  <a:off x="8735215" y="4442596"/>
                  <a:ext cx="1524176" cy="2693310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259B059B-6093-78B3-F942-EE08E8B610FA}"/>
                    </a:ext>
                  </a:extLst>
                </p:cNvPr>
                <p:cNvSpPr/>
                <p:nvPr/>
              </p:nvSpPr>
              <p:spPr>
                <a:xfrm>
                  <a:off x="8560627" y="5798244"/>
                  <a:ext cx="179294" cy="272240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1BE25E8-5E99-5EE3-967B-6959EBFB3F20}"/>
                  </a:ext>
                </a:extLst>
              </p:cNvPr>
              <p:cNvCxnSpPr>
                <a:cxnSpLocks/>
                <a:stCxn id="40" idx="0"/>
              </p:cNvCxnSpPr>
              <p:nvPr/>
            </p:nvCxnSpPr>
            <p:spPr>
              <a:xfrm flipH="1">
                <a:off x="6068484" y="4493425"/>
                <a:ext cx="1246071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504A0A8-596E-1EA5-67A1-3B8326668896}"/>
                </a:ext>
              </a:extLst>
            </p:cNvPr>
            <p:cNvCxnSpPr>
              <a:cxnSpLocks/>
            </p:cNvCxnSpPr>
            <p:nvPr/>
          </p:nvCxnSpPr>
          <p:spPr>
            <a:xfrm>
              <a:off x="3137527" y="5133589"/>
              <a:ext cx="1986019" cy="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89B009-9F54-D13A-DB4E-DE72DE8D082C}"/>
                </a:ext>
              </a:extLst>
            </p:cNvPr>
            <p:cNvCxnSpPr/>
            <p:nvPr/>
          </p:nvCxnSpPr>
          <p:spPr>
            <a:xfrm>
              <a:off x="5102879" y="5151025"/>
              <a:ext cx="172757" cy="7594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141E8F8-AE9E-3267-15A4-EE252F5DC8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5637" y="4733434"/>
              <a:ext cx="82547" cy="115832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945E1CA-19E1-75A6-2267-3286780EFF6C}"/>
              </a:ext>
            </a:extLst>
          </p:cNvPr>
          <p:cNvCxnSpPr>
            <a:cxnSpLocks/>
          </p:cNvCxnSpPr>
          <p:nvPr/>
        </p:nvCxnSpPr>
        <p:spPr>
          <a:xfrm>
            <a:off x="6803304" y="1024939"/>
            <a:ext cx="0" cy="313760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DBEE4BC-2DB8-0916-24E4-82EA95905E17}"/>
              </a:ext>
            </a:extLst>
          </p:cNvPr>
          <p:cNvCxnSpPr>
            <a:cxnSpLocks/>
          </p:cNvCxnSpPr>
          <p:nvPr/>
        </p:nvCxnSpPr>
        <p:spPr>
          <a:xfrm>
            <a:off x="5635312" y="1522979"/>
            <a:ext cx="5157966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9944899-AE72-C40B-D3AC-3DB6A6CB61ED}"/>
              </a:ext>
            </a:extLst>
          </p:cNvPr>
          <p:cNvCxnSpPr>
            <a:cxnSpLocks/>
          </p:cNvCxnSpPr>
          <p:nvPr/>
        </p:nvCxnSpPr>
        <p:spPr>
          <a:xfrm>
            <a:off x="5680137" y="2910642"/>
            <a:ext cx="5179541" cy="386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3336EBA-4961-EDB2-38A9-51DF510302E0}"/>
              </a:ext>
            </a:extLst>
          </p:cNvPr>
          <p:cNvCxnSpPr>
            <a:cxnSpLocks/>
          </p:cNvCxnSpPr>
          <p:nvPr/>
        </p:nvCxnSpPr>
        <p:spPr>
          <a:xfrm>
            <a:off x="5680137" y="4162547"/>
            <a:ext cx="52700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9DFB46C4-F976-6706-0C0F-2073785ECDD3}"/>
              </a:ext>
            </a:extLst>
          </p:cNvPr>
          <p:cNvSpPr txBox="1"/>
          <p:nvPr/>
        </p:nvSpPr>
        <p:spPr>
          <a:xfrm>
            <a:off x="6446127" y="4161103"/>
            <a:ext cx="8849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Avalanche </a:t>
            </a:r>
          </a:p>
          <a:p>
            <a:r>
              <a:rPr lang="en-US" sz="1050" dirty="0"/>
              <a:t>triggered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EB1987B-C69C-FD0F-5926-0E9A5CE3FBF4}"/>
              </a:ext>
            </a:extLst>
          </p:cNvPr>
          <p:cNvSpPr txBox="1"/>
          <p:nvPr/>
        </p:nvSpPr>
        <p:spPr>
          <a:xfrm>
            <a:off x="767435" y="1343166"/>
            <a:ext cx="480315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Small r = sudden avalanche in high E field region, anode quenched quickly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Large r = more gradual accumulation of charge as avalanche forms over time in lower E field region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BE517514-3E25-87E3-1904-B3BC2B8EDE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089" y="31074"/>
                <a:ext cx="1060558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/>
                  <a:t>Assume scenario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BE517514-3E25-87E3-1904-B3BC2B8E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89" y="31074"/>
                <a:ext cx="10605589" cy="1325563"/>
              </a:xfrm>
              <a:prstGeom prst="rect">
                <a:avLst/>
              </a:prstGeom>
              <a:blipFill>
                <a:blip r:embed="rId2"/>
                <a:stretch>
                  <a:fillRect l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79B2226D-B8DB-21F2-CF00-4BCA32B8623E}"/>
              </a:ext>
            </a:extLst>
          </p:cNvPr>
          <p:cNvSpPr txBox="1"/>
          <p:nvPr/>
        </p:nvSpPr>
        <p:spPr>
          <a:xfrm>
            <a:off x="10776758" y="1819815"/>
            <a:ext cx="1704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Same vertical position different drift radius</a:t>
            </a:r>
          </a:p>
        </p:txBody>
      </p:sp>
    </p:spTree>
    <p:extLst>
      <p:ext uri="{BB962C8B-B14F-4D97-AF65-F5344CB8AC3E}">
        <p14:creationId xmlns:p14="http://schemas.microsoft.com/office/powerpoint/2010/main" val="1755438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BE517514-3E25-87E3-1904-B3BC2B8EDE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089" y="31074"/>
                <a:ext cx="1060558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/>
                  <a:t>Assume scenario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BE517514-3E25-87E3-1904-B3BC2B8E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89" y="31074"/>
                <a:ext cx="10605589" cy="1325563"/>
              </a:xfrm>
              <a:prstGeom prst="rect">
                <a:avLst/>
              </a:prstGeom>
              <a:blipFill>
                <a:blip r:embed="rId2"/>
                <a:stretch>
                  <a:fillRect l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4CB1069-6DAA-1799-345C-CD6133F72369}"/>
              </a:ext>
            </a:extLst>
          </p:cNvPr>
          <p:cNvGrpSpPr/>
          <p:nvPr/>
        </p:nvGrpSpPr>
        <p:grpSpPr>
          <a:xfrm>
            <a:off x="5639369" y="781968"/>
            <a:ext cx="4568735" cy="2524700"/>
            <a:chOff x="504993" y="3024206"/>
            <a:chExt cx="4940876" cy="280750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3FBC08-27FB-7F9D-8D09-DF8EE86BB211}"/>
                </a:ext>
              </a:extLst>
            </p:cNvPr>
            <p:cNvGrpSpPr/>
            <p:nvPr/>
          </p:nvGrpSpPr>
          <p:grpSpPr>
            <a:xfrm>
              <a:off x="504993" y="3570505"/>
              <a:ext cx="2808803" cy="2261204"/>
              <a:chOff x="4631335" y="3001380"/>
              <a:chExt cx="3904081" cy="2676604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8C0E94C-5BD5-4C0D-0293-F3E7EE09BF89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>
              <a:xfrm>
                <a:off x="4631335" y="3008607"/>
                <a:ext cx="172323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937AA4A-E3EE-8A65-D691-A27B8D3525CF}"/>
                  </a:ext>
                </a:extLst>
              </p:cNvPr>
              <p:cNvGrpSpPr/>
              <p:nvPr/>
            </p:nvGrpSpPr>
            <p:grpSpPr>
              <a:xfrm>
                <a:off x="5872490" y="3001380"/>
                <a:ext cx="2662926" cy="2676604"/>
                <a:chOff x="5872490" y="3001380"/>
                <a:chExt cx="2662926" cy="2676604"/>
              </a:xfrm>
            </p:grpSpPr>
            <p:sp>
              <p:nvSpPr>
                <p:cNvPr id="17" name="Arc 16">
                  <a:extLst>
                    <a:ext uri="{FF2B5EF4-FFF2-40B4-BE49-F238E27FC236}">
                      <a16:creationId xmlns:a16="http://schemas.microsoft.com/office/drawing/2014/main" id="{F85FC835-A204-B0F0-1B97-B66DD32712E8}"/>
                    </a:ext>
                  </a:extLst>
                </p:cNvPr>
                <p:cNvSpPr/>
                <p:nvPr/>
              </p:nvSpPr>
              <p:spPr>
                <a:xfrm>
                  <a:off x="5872490" y="3008606"/>
                  <a:ext cx="964162" cy="2669378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Arc 17">
                  <a:extLst>
                    <a:ext uri="{FF2B5EF4-FFF2-40B4-BE49-F238E27FC236}">
                      <a16:creationId xmlns:a16="http://schemas.microsoft.com/office/drawing/2014/main" id="{BFC0BB11-424A-D20F-D6F2-8F1431827C73}"/>
                    </a:ext>
                  </a:extLst>
                </p:cNvPr>
                <p:cNvSpPr/>
                <p:nvPr/>
              </p:nvSpPr>
              <p:spPr>
                <a:xfrm flipH="1">
                  <a:off x="7011240" y="3001380"/>
                  <a:ext cx="1524176" cy="2485734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1CFCD30F-C498-2356-8B61-F1DE448DA3E4}"/>
                    </a:ext>
                  </a:extLst>
                </p:cNvPr>
                <p:cNvSpPr/>
                <p:nvPr/>
              </p:nvSpPr>
              <p:spPr>
                <a:xfrm>
                  <a:off x="6834300" y="4243708"/>
                  <a:ext cx="179295" cy="199173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3CDC256-791A-74ED-6DC6-B51E28BBB434}"/>
                </a:ext>
              </a:extLst>
            </p:cNvPr>
            <p:cNvCxnSpPr>
              <a:cxnSpLocks/>
            </p:cNvCxnSpPr>
            <p:nvPr/>
          </p:nvCxnSpPr>
          <p:spPr>
            <a:xfrm>
              <a:off x="2765509" y="3570504"/>
              <a:ext cx="242505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2D2B338-6EC4-EBB4-A18C-490125CA2C15}"/>
                </a:ext>
              </a:extLst>
            </p:cNvPr>
            <p:cNvCxnSpPr/>
            <p:nvPr/>
          </p:nvCxnSpPr>
          <p:spPr>
            <a:xfrm>
              <a:off x="5190565" y="3570504"/>
              <a:ext cx="172757" cy="7594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9E56BA2-F2B1-BD58-5004-CC5C0025C4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3322" y="3024206"/>
              <a:ext cx="82547" cy="128702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80A4DA-68CA-8D32-32BE-C62FCF666F73}"/>
              </a:ext>
            </a:extLst>
          </p:cNvPr>
          <p:cNvGrpSpPr/>
          <p:nvPr/>
        </p:nvGrpSpPr>
        <p:grpSpPr>
          <a:xfrm>
            <a:off x="5680137" y="2324571"/>
            <a:ext cx="4509580" cy="2190140"/>
            <a:chOff x="497470" y="4733434"/>
            <a:chExt cx="4860714" cy="260796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6E62AAB-80A2-E78A-579F-531891BA0F5B}"/>
                </a:ext>
              </a:extLst>
            </p:cNvPr>
            <p:cNvGrpSpPr/>
            <p:nvPr/>
          </p:nvGrpSpPr>
          <p:grpSpPr>
            <a:xfrm>
              <a:off x="497470" y="5133592"/>
              <a:ext cx="3226834" cy="2207808"/>
              <a:chOff x="6068484" y="4442596"/>
              <a:chExt cx="4190907" cy="2932706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CCA4279-A767-F300-F2D5-5A6A64D952BB}"/>
                  </a:ext>
                </a:extLst>
              </p:cNvPr>
              <p:cNvGrpSpPr/>
              <p:nvPr/>
            </p:nvGrpSpPr>
            <p:grpSpPr>
              <a:xfrm>
                <a:off x="6068485" y="4442596"/>
                <a:ext cx="4190906" cy="2932706"/>
                <a:chOff x="6068485" y="4442596"/>
                <a:chExt cx="4190906" cy="2932706"/>
              </a:xfrm>
            </p:grpSpPr>
            <p:sp>
              <p:nvSpPr>
                <p:cNvPr id="28" name="Arc 27">
                  <a:extLst>
                    <a:ext uri="{FF2B5EF4-FFF2-40B4-BE49-F238E27FC236}">
                      <a16:creationId xmlns:a16="http://schemas.microsoft.com/office/drawing/2014/main" id="{85E94C5F-708D-5F05-66CA-B4F585A17282}"/>
                    </a:ext>
                  </a:extLst>
                </p:cNvPr>
                <p:cNvSpPr/>
                <p:nvPr/>
              </p:nvSpPr>
              <p:spPr>
                <a:xfrm>
                  <a:off x="6068485" y="4493425"/>
                  <a:ext cx="2492142" cy="2881877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Arc 28">
                  <a:extLst>
                    <a:ext uri="{FF2B5EF4-FFF2-40B4-BE49-F238E27FC236}">
                      <a16:creationId xmlns:a16="http://schemas.microsoft.com/office/drawing/2014/main" id="{736C0456-499B-B309-9E99-48830D40ECF7}"/>
                    </a:ext>
                  </a:extLst>
                </p:cNvPr>
                <p:cNvSpPr/>
                <p:nvPr/>
              </p:nvSpPr>
              <p:spPr>
                <a:xfrm flipH="1">
                  <a:off x="8735215" y="4442596"/>
                  <a:ext cx="1524176" cy="2693310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37C02620-ED01-F5E3-C10E-E2AFD092F12C}"/>
                    </a:ext>
                  </a:extLst>
                </p:cNvPr>
                <p:cNvSpPr/>
                <p:nvPr/>
              </p:nvSpPr>
              <p:spPr>
                <a:xfrm>
                  <a:off x="8560627" y="5798244"/>
                  <a:ext cx="179294" cy="272240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EDF2907-8F32-3098-8E9C-88B98647093E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>
                <a:off x="6068484" y="4493425"/>
                <a:ext cx="1246071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01F566-670A-8BD8-28B6-38A0DE20892E}"/>
                </a:ext>
              </a:extLst>
            </p:cNvPr>
            <p:cNvCxnSpPr>
              <a:cxnSpLocks/>
            </p:cNvCxnSpPr>
            <p:nvPr/>
          </p:nvCxnSpPr>
          <p:spPr>
            <a:xfrm>
              <a:off x="3137527" y="5133589"/>
              <a:ext cx="1986019" cy="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F9F069-FBE9-22D0-32A0-F1B50BC1FF4A}"/>
                </a:ext>
              </a:extLst>
            </p:cNvPr>
            <p:cNvCxnSpPr/>
            <p:nvPr/>
          </p:nvCxnSpPr>
          <p:spPr>
            <a:xfrm>
              <a:off x="5102879" y="5151025"/>
              <a:ext cx="172757" cy="7594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EC8F5D-C486-DD4A-6EE2-1D785B3B8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5637" y="4733434"/>
              <a:ext cx="82547" cy="115832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8DA9DA6-D781-FAB6-A2CF-8A84C8159523}"/>
              </a:ext>
            </a:extLst>
          </p:cNvPr>
          <p:cNvCxnSpPr>
            <a:cxnSpLocks/>
          </p:cNvCxnSpPr>
          <p:nvPr/>
        </p:nvCxnSpPr>
        <p:spPr>
          <a:xfrm>
            <a:off x="6803304" y="1024939"/>
            <a:ext cx="0" cy="313760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BD1FC0-76C6-4121-A187-8804FEC7620E}"/>
              </a:ext>
            </a:extLst>
          </p:cNvPr>
          <p:cNvCxnSpPr>
            <a:cxnSpLocks/>
          </p:cNvCxnSpPr>
          <p:nvPr/>
        </p:nvCxnSpPr>
        <p:spPr>
          <a:xfrm>
            <a:off x="5635312" y="1522979"/>
            <a:ext cx="5157966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846149B-F43C-D3CD-6EBB-7F98F3B97F92}"/>
              </a:ext>
            </a:extLst>
          </p:cNvPr>
          <p:cNvCxnSpPr>
            <a:cxnSpLocks/>
          </p:cNvCxnSpPr>
          <p:nvPr/>
        </p:nvCxnSpPr>
        <p:spPr>
          <a:xfrm>
            <a:off x="5680137" y="2910642"/>
            <a:ext cx="5179541" cy="386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5C728F-063E-30A2-AB05-4BEFCA6EDBCA}"/>
              </a:ext>
            </a:extLst>
          </p:cNvPr>
          <p:cNvCxnSpPr>
            <a:cxnSpLocks/>
          </p:cNvCxnSpPr>
          <p:nvPr/>
        </p:nvCxnSpPr>
        <p:spPr>
          <a:xfrm>
            <a:off x="6989837" y="1024939"/>
            <a:ext cx="0" cy="143933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566B159-D1EC-D8A5-6B3D-706BEA92634F}"/>
              </a:ext>
            </a:extLst>
          </p:cNvPr>
          <p:cNvCxnSpPr>
            <a:cxnSpLocks/>
          </p:cNvCxnSpPr>
          <p:nvPr/>
        </p:nvCxnSpPr>
        <p:spPr>
          <a:xfrm>
            <a:off x="7133273" y="2692752"/>
            <a:ext cx="0" cy="1277597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1EFACE-14BA-7185-9FD4-90A1D8C4E906}"/>
              </a:ext>
            </a:extLst>
          </p:cNvPr>
          <p:cNvCxnSpPr>
            <a:cxnSpLocks/>
          </p:cNvCxnSpPr>
          <p:nvPr/>
        </p:nvCxnSpPr>
        <p:spPr>
          <a:xfrm>
            <a:off x="5680137" y="4162547"/>
            <a:ext cx="52700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E3EC9CA-DF87-2A5B-8324-C852069B02A3}"/>
              </a:ext>
            </a:extLst>
          </p:cNvPr>
          <p:cNvCxnSpPr>
            <a:cxnSpLocks/>
          </p:cNvCxnSpPr>
          <p:nvPr/>
        </p:nvCxnSpPr>
        <p:spPr>
          <a:xfrm>
            <a:off x="10098827" y="929015"/>
            <a:ext cx="0" cy="323208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CDD6458-C21C-ED3C-F6C5-2C48D2FF3B62}"/>
              </a:ext>
            </a:extLst>
          </p:cNvPr>
          <p:cNvCxnSpPr>
            <a:cxnSpLocks/>
          </p:cNvCxnSpPr>
          <p:nvPr/>
        </p:nvCxnSpPr>
        <p:spPr>
          <a:xfrm>
            <a:off x="6803304" y="2123618"/>
            <a:ext cx="32955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95DEDF-9B5D-6D9C-15F9-1ADCFC024C8A}"/>
              </a:ext>
            </a:extLst>
          </p:cNvPr>
          <p:cNvCxnSpPr>
            <a:cxnSpLocks/>
          </p:cNvCxnSpPr>
          <p:nvPr/>
        </p:nvCxnSpPr>
        <p:spPr>
          <a:xfrm>
            <a:off x="6810133" y="2377945"/>
            <a:ext cx="1825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D46AB7F-4743-9EBA-B2B7-C24836A52BBC}"/>
              </a:ext>
            </a:extLst>
          </p:cNvPr>
          <p:cNvCxnSpPr>
            <a:cxnSpLocks/>
          </p:cNvCxnSpPr>
          <p:nvPr/>
        </p:nvCxnSpPr>
        <p:spPr>
          <a:xfrm>
            <a:off x="6810133" y="3690658"/>
            <a:ext cx="3231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02EB72-D788-8153-98ED-D9D765099B28}"/>
              </a:ext>
            </a:extLst>
          </p:cNvPr>
          <p:cNvSpPr txBox="1"/>
          <p:nvPr/>
        </p:nvSpPr>
        <p:spPr>
          <a:xfrm>
            <a:off x="6446127" y="4161103"/>
            <a:ext cx="8849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Avalanche </a:t>
            </a:r>
          </a:p>
          <a:p>
            <a:r>
              <a:rPr lang="en-US" sz="1050" dirty="0"/>
              <a:t>triggered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30E2B8-A531-236D-AFD1-7C082D86CDBA}"/>
                  </a:ext>
                </a:extLst>
              </p:cNvPr>
              <p:cNvSpPr txBox="1"/>
              <p:nvPr/>
            </p:nvSpPr>
            <p:spPr>
              <a:xfrm>
                <a:off x="8406801" y="1795872"/>
                <a:ext cx="630194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30E2B8-A531-236D-AFD1-7C082D86C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801" y="1795872"/>
                <a:ext cx="630194" cy="324384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F73C19-D79C-EBB5-D55F-9E3C627A2701}"/>
                  </a:ext>
                </a:extLst>
              </p:cNvPr>
              <p:cNvSpPr txBox="1"/>
              <p:nvPr/>
            </p:nvSpPr>
            <p:spPr>
              <a:xfrm>
                <a:off x="8457895" y="3189817"/>
                <a:ext cx="644801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F73C19-D79C-EBB5-D55F-9E3C627A2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895" y="3189817"/>
                <a:ext cx="644801" cy="324384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BCCC09-7F61-E458-613B-D9D42120B410}"/>
                  </a:ext>
                </a:extLst>
              </p:cNvPr>
              <p:cNvSpPr txBox="1"/>
              <p:nvPr/>
            </p:nvSpPr>
            <p:spPr>
              <a:xfrm>
                <a:off x="6737354" y="3844099"/>
                <a:ext cx="630194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BCCC09-7F61-E458-613B-D9D42120B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354" y="3844099"/>
                <a:ext cx="630194" cy="324384"/>
              </a:xfrm>
              <a:prstGeom prst="rect">
                <a:avLst/>
              </a:prstGeom>
              <a:blipFill>
                <a:blip r:embed="rId5"/>
                <a:stretch>
                  <a:fillRect r="-1372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875129-BC31-53E2-6444-1C60E16A2A74}"/>
                  </a:ext>
                </a:extLst>
              </p:cNvPr>
              <p:cNvSpPr txBox="1"/>
              <p:nvPr/>
            </p:nvSpPr>
            <p:spPr>
              <a:xfrm>
                <a:off x="6762267" y="2368354"/>
                <a:ext cx="630194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875129-BC31-53E2-6444-1C60E16A2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267" y="2368354"/>
                <a:ext cx="630194" cy="324384"/>
              </a:xfrm>
              <a:prstGeom prst="rect">
                <a:avLst/>
              </a:prstGeom>
              <a:blipFill>
                <a:blip r:embed="rId6"/>
                <a:stretch>
                  <a:fillRect r="-1372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9CD2B96-388E-BB37-8CA2-3A6CC46B021B}"/>
              </a:ext>
            </a:extLst>
          </p:cNvPr>
          <p:cNvCxnSpPr/>
          <p:nvPr/>
        </p:nvCxnSpPr>
        <p:spPr>
          <a:xfrm>
            <a:off x="6465984" y="921338"/>
            <a:ext cx="15393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C4E99B3-9D32-6E7C-6EAB-C35D4B95577B}"/>
              </a:ext>
            </a:extLst>
          </p:cNvPr>
          <p:cNvSpPr txBox="1"/>
          <p:nvPr/>
        </p:nvSpPr>
        <p:spPr>
          <a:xfrm>
            <a:off x="6000642" y="594729"/>
            <a:ext cx="2624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Large no. UV generated = plasma starts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3332C40-82AC-C924-F9E9-9EB7A158EAAA}"/>
              </a:ext>
            </a:extLst>
          </p:cNvPr>
          <p:cNvCxnSpPr>
            <a:cxnSpLocks/>
          </p:cNvCxnSpPr>
          <p:nvPr/>
        </p:nvCxnSpPr>
        <p:spPr>
          <a:xfrm>
            <a:off x="6810133" y="3514201"/>
            <a:ext cx="32955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908F6ED-E8D0-E181-835B-CA699285258F}"/>
              </a:ext>
            </a:extLst>
          </p:cNvPr>
          <p:cNvCxnSpPr>
            <a:cxnSpLocks/>
          </p:cNvCxnSpPr>
          <p:nvPr/>
        </p:nvCxnSpPr>
        <p:spPr>
          <a:xfrm>
            <a:off x="6803304" y="1024939"/>
            <a:ext cx="0" cy="313760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C3CBF16-7045-E7B2-2404-C6D60DA1F170}"/>
              </a:ext>
            </a:extLst>
          </p:cNvPr>
          <p:cNvSpPr txBox="1"/>
          <p:nvPr/>
        </p:nvSpPr>
        <p:spPr>
          <a:xfrm>
            <a:off x="767435" y="1343166"/>
            <a:ext cx="480315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Small r = sudden avalanche in high E field region, anode quenched quickly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Large r = more gradual accumulation of charge as avalanche forms over time in lower E field region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51F5B7-79BA-AFEC-6BC9-4342AFAEFCDE}"/>
                  </a:ext>
                </a:extLst>
              </p:cNvPr>
              <p:cNvSpPr txBox="1"/>
              <p:nvPr/>
            </p:nvSpPr>
            <p:spPr>
              <a:xfrm>
                <a:off x="441356" y="4752064"/>
                <a:ext cx="1780236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51F5B7-79BA-AFEC-6BC9-4342AFAEF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6" y="4752064"/>
                <a:ext cx="1780236" cy="325025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E4346106-6EA3-E9F3-A6F3-08A4972B3F96}"/>
              </a:ext>
            </a:extLst>
          </p:cNvPr>
          <p:cNvSpPr txBox="1"/>
          <p:nvPr/>
        </p:nvSpPr>
        <p:spPr>
          <a:xfrm>
            <a:off x="343106" y="4475248"/>
            <a:ext cx="21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 time we use currently: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B9EE781-171B-9390-73CC-D386C120E951}"/>
                  </a:ext>
                </a:extLst>
              </p:cNvPr>
              <p:cNvSpPr txBox="1"/>
              <p:nvPr/>
            </p:nvSpPr>
            <p:spPr>
              <a:xfrm>
                <a:off x="471459" y="5258707"/>
                <a:ext cx="6098796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𝑠h𝑖𝑓𝑡</m:t>
                        </m:r>
                      </m:sub>
                    </m:sSub>
                  </m:oMath>
                </a14:m>
                <a:r>
                  <a:rPr lang="en-US" sz="1400" dirty="0"/>
                  <a:t> depends on drift radius as it is affected by steepness of anode signal</a:t>
                </a: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B9EE781-171B-9390-73CC-D386C120E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59" y="5258707"/>
                <a:ext cx="6098796" cy="325025"/>
              </a:xfrm>
              <a:prstGeom prst="rect">
                <a:avLst/>
              </a:prstGeom>
              <a:blipFill>
                <a:blip r:embed="rId8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50D1F28-DB2E-CAEF-2804-CC791CD6E27A}"/>
              </a:ext>
            </a:extLst>
          </p:cNvPr>
          <p:cNvSpPr txBox="1"/>
          <p:nvPr/>
        </p:nvSpPr>
        <p:spPr>
          <a:xfrm>
            <a:off x="9763829" y="4193443"/>
            <a:ext cx="97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t2 measured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EA27D71-547B-913F-6E26-FBDF4D2C8DBD}"/>
              </a:ext>
            </a:extLst>
          </p:cNvPr>
          <p:cNvSpPr txBox="1"/>
          <p:nvPr/>
        </p:nvSpPr>
        <p:spPr>
          <a:xfrm>
            <a:off x="471459" y="5784231"/>
            <a:ext cx="5297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 would expect </a:t>
            </a:r>
            <a:r>
              <a:rPr lang="en-US" sz="1400" dirty="0" err="1"/>
              <a:t>tp</a:t>
            </a:r>
            <a:r>
              <a:rPr lang="en-US" sz="1400" dirty="0"/>
              <a:t> to decrease with increasing rad - not what we see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2A936D3-CF47-043A-CFF8-CDB50D3ECF17}"/>
              </a:ext>
            </a:extLst>
          </p:cNvPr>
          <p:cNvSpPr txBox="1"/>
          <p:nvPr/>
        </p:nvSpPr>
        <p:spPr>
          <a:xfrm>
            <a:off x="10776758" y="1819815"/>
            <a:ext cx="1704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Same vertical position different drift radius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7400491-065A-990B-593A-727CFF2AB95F}"/>
                  </a:ext>
                </a:extLst>
              </p:cNvPr>
              <p:cNvSpPr txBox="1"/>
              <p:nvPr/>
            </p:nvSpPr>
            <p:spPr>
              <a:xfrm>
                <a:off x="7411831" y="4936163"/>
                <a:ext cx="45508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7400491-065A-990B-593A-727CFF2AB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831" y="4936163"/>
                <a:ext cx="455083" cy="390748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1C005F9-DEC0-5916-DC95-6176990B4EB6}"/>
                  </a:ext>
                </a:extLst>
              </p:cNvPr>
              <p:cNvSpPr txBox="1"/>
              <p:nvPr/>
            </p:nvSpPr>
            <p:spPr>
              <a:xfrm>
                <a:off x="8359738" y="5708195"/>
                <a:ext cx="455083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𝑑𝑟𝑖𝑓𝑡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1C005F9-DEC0-5916-DC95-6176990B4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738" y="5708195"/>
                <a:ext cx="455083" cy="391582"/>
              </a:xfrm>
              <a:prstGeom prst="rect">
                <a:avLst/>
              </a:prstGeom>
              <a:blipFill>
                <a:blip r:embed="rId10"/>
                <a:stretch>
                  <a:fillRect r="-48649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5" name="Picture 84" descr="A red x symbol on a white background&#10;&#10;Description automatically generated">
            <a:extLst>
              <a:ext uri="{FF2B5EF4-FFF2-40B4-BE49-F238E27FC236}">
                <a16:creationId xmlns:a16="http://schemas.microsoft.com/office/drawing/2014/main" id="{19643A51-169F-F9B8-53D4-6027557009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4645" y="4935093"/>
            <a:ext cx="499337" cy="495770"/>
          </a:xfrm>
          <a:prstGeom prst="rect">
            <a:avLst/>
          </a:prstGeom>
        </p:spPr>
      </p:pic>
      <p:pic>
        <p:nvPicPr>
          <p:cNvPr id="92" name="Picture 91" descr="A graph with a line going up&#10;&#10;Description automatically generated">
            <a:extLst>
              <a:ext uri="{FF2B5EF4-FFF2-40B4-BE49-F238E27FC236}">
                <a16:creationId xmlns:a16="http://schemas.microsoft.com/office/drawing/2014/main" id="{C797414A-8E30-F94F-EE6C-F801E0A03D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6006" y="4369943"/>
            <a:ext cx="1615721" cy="141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66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BE517514-3E25-87E3-1904-B3BC2B8EDE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089" y="31074"/>
                <a:ext cx="1060558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/>
                  <a:t>Assume scenario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BE517514-3E25-87E3-1904-B3BC2B8E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89" y="31074"/>
                <a:ext cx="10605589" cy="1325563"/>
              </a:xfrm>
              <a:prstGeom prst="rect">
                <a:avLst/>
              </a:prstGeom>
              <a:blipFill>
                <a:blip r:embed="rId2"/>
                <a:stretch>
                  <a:fillRect l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CC3CBF16-7045-E7B2-2404-C6D60DA1F170}"/>
              </a:ext>
            </a:extLst>
          </p:cNvPr>
          <p:cNvSpPr txBox="1"/>
          <p:nvPr/>
        </p:nvSpPr>
        <p:spPr>
          <a:xfrm>
            <a:off x="767435" y="1343166"/>
            <a:ext cx="480315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Small r = sudden avalanche in high E field region, anode quenched quickly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Large r = more gradual accumulation of charge as avalanche forms over time in lower E field region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51F5B7-79BA-AFEC-6BC9-4342AFAEFCDE}"/>
                  </a:ext>
                </a:extLst>
              </p:cNvPr>
              <p:cNvSpPr txBox="1"/>
              <p:nvPr/>
            </p:nvSpPr>
            <p:spPr>
              <a:xfrm>
                <a:off x="441356" y="4752064"/>
                <a:ext cx="1780236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51F5B7-79BA-AFEC-6BC9-4342AFAEF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6" y="4752064"/>
                <a:ext cx="1780236" cy="325025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E4346106-6EA3-E9F3-A6F3-08A4972B3F96}"/>
              </a:ext>
            </a:extLst>
          </p:cNvPr>
          <p:cNvSpPr txBox="1"/>
          <p:nvPr/>
        </p:nvSpPr>
        <p:spPr>
          <a:xfrm>
            <a:off x="343106" y="4475248"/>
            <a:ext cx="21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 time we use currently: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B9EE781-171B-9390-73CC-D386C120E951}"/>
                  </a:ext>
                </a:extLst>
              </p:cNvPr>
              <p:cNvSpPr txBox="1"/>
              <p:nvPr/>
            </p:nvSpPr>
            <p:spPr>
              <a:xfrm>
                <a:off x="471459" y="5258707"/>
                <a:ext cx="6098796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𝑠h𝑖𝑓𝑡</m:t>
                        </m:r>
                      </m:sub>
                    </m:sSub>
                  </m:oMath>
                </a14:m>
                <a:r>
                  <a:rPr lang="en-US" sz="1400" dirty="0"/>
                  <a:t> depends on drift radius as it is affected by steepness of anode signal</a:t>
                </a: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B9EE781-171B-9390-73CC-D386C120E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59" y="5258707"/>
                <a:ext cx="6098796" cy="325025"/>
              </a:xfrm>
              <a:prstGeom prst="rect">
                <a:avLst/>
              </a:prstGeom>
              <a:blipFill>
                <a:blip r:embed="rId4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5EA27D71-547B-913F-6E26-FBDF4D2C8DBD}"/>
              </a:ext>
            </a:extLst>
          </p:cNvPr>
          <p:cNvSpPr txBox="1"/>
          <p:nvPr/>
        </p:nvSpPr>
        <p:spPr>
          <a:xfrm>
            <a:off x="471459" y="5784231"/>
            <a:ext cx="5546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 would expect </a:t>
            </a:r>
            <a:r>
              <a:rPr lang="en-US" sz="1400" dirty="0" err="1"/>
              <a:t>tp</a:t>
            </a:r>
            <a:r>
              <a:rPr lang="en-US" sz="1400" dirty="0"/>
              <a:t> to increase with increasing rad – this is what we see!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32521B6-6A65-A7D0-B213-B0881EF95253}"/>
              </a:ext>
            </a:extLst>
          </p:cNvPr>
          <p:cNvGrpSpPr/>
          <p:nvPr/>
        </p:nvGrpSpPr>
        <p:grpSpPr>
          <a:xfrm>
            <a:off x="5639368" y="790188"/>
            <a:ext cx="4568735" cy="2524700"/>
            <a:chOff x="504993" y="3024206"/>
            <a:chExt cx="4940876" cy="2807503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134777C-5185-B118-3803-AE156CAB27C1}"/>
                </a:ext>
              </a:extLst>
            </p:cNvPr>
            <p:cNvGrpSpPr/>
            <p:nvPr/>
          </p:nvGrpSpPr>
          <p:grpSpPr>
            <a:xfrm>
              <a:off x="504993" y="3570505"/>
              <a:ext cx="2808803" cy="2261204"/>
              <a:chOff x="4631335" y="3001380"/>
              <a:chExt cx="3904081" cy="2676604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ADF8DD04-E7C4-98C7-9117-5AEFD22D9CAB}"/>
                  </a:ext>
                </a:extLst>
              </p:cNvPr>
              <p:cNvCxnSpPr>
                <a:cxnSpLocks/>
                <a:endCxn id="139" idx="0"/>
              </p:cNvCxnSpPr>
              <p:nvPr/>
            </p:nvCxnSpPr>
            <p:spPr>
              <a:xfrm>
                <a:off x="4631335" y="3008607"/>
                <a:ext cx="172323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5830AA6F-A75F-CED8-23F6-99C24D0AB5F0}"/>
                  </a:ext>
                </a:extLst>
              </p:cNvPr>
              <p:cNvGrpSpPr/>
              <p:nvPr/>
            </p:nvGrpSpPr>
            <p:grpSpPr>
              <a:xfrm>
                <a:off x="5872490" y="3001380"/>
                <a:ext cx="2662926" cy="2676604"/>
                <a:chOff x="5872490" y="3001380"/>
                <a:chExt cx="2662926" cy="2676604"/>
              </a:xfrm>
            </p:grpSpPr>
            <p:sp>
              <p:nvSpPr>
                <p:cNvPr id="139" name="Arc 138">
                  <a:extLst>
                    <a:ext uri="{FF2B5EF4-FFF2-40B4-BE49-F238E27FC236}">
                      <a16:creationId xmlns:a16="http://schemas.microsoft.com/office/drawing/2014/main" id="{98FF5D10-5EC6-5472-F3D1-01CA6C60FFCA}"/>
                    </a:ext>
                  </a:extLst>
                </p:cNvPr>
                <p:cNvSpPr/>
                <p:nvPr/>
              </p:nvSpPr>
              <p:spPr>
                <a:xfrm>
                  <a:off x="5872490" y="3008606"/>
                  <a:ext cx="964162" cy="2669378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Arc 139">
                  <a:extLst>
                    <a:ext uri="{FF2B5EF4-FFF2-40B4-BE49-F238E27FC236}">
                      <a16:creationId xmlns:a16="http://schemas.microsoft.com/office/drawing/2014/main" id="{89759536-3B3D-11E6-238A-64B2B7EFDBB4}"/>
                    </a:ext>
                  </a:extLst>
                </p:cNvPr>
                <p:cNvSpPr/>
                <p:nvPr/>
              </p:nvSpPr>
              <p:spPr>
                <a:xfrm flipH="1">
                  <a:off x="7011240" y="3001380"/>
                  <a:ext cx="1524176" cy="2485734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Freeform 140">
                  <a:extLst>
                    <a:ext uri="{FF2B5EF4-FFF2-40B4-BE49-F238E27FC236}">
                      <a16:creationId xmlns:a16="http://schemas.microsoft.com/office/drawing/2014/main" id="{BAADE607-22C1-CF78-FF9D-ED01EAA5DC27}"/>
                    </a:ext>
                  </a:extLst>
                </p:cNvPr>
                <p:cNvSpPr/>
                <p:nvPr/>
              </p:nvSpPr>
              <p:spPr>
                <a:xfrm>
                  <a:off x="6834300" y="4243708"/>
                  <a:ext cx="179295" cy="199173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AEDC8AE-47CF-30C2-8305-5AF5B81172D3}"/>
                </a:ext>
              </a:extLst>
            </p:cNvPr>
            <p:cNvCxnSpPr>
              <a:cxnSpLocks/>
            </p:cNvCxnSpPr>
            <p:nvPr/>
          </p:nvCxnSpPr>
          <p:spPr>
            <a:xfrm>
              <a:off x="2765509" y="3570504"/>
              <a:ext cx="242505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A3D3A6F-6D95-D9E1-5117-2384C9D4F316}"/>
                </a:ext>
              </a:extLst>
            </p:cNvPr>
            <p:cNvCxnSpPr/>
            <p:nvPr/>
          </p:nvCxnSpPr>
          <p:spPr>
            <a:xfrm>
              <a:off x="5190565" y="3570504"/>
              <a:ext cx="172757" cy="7594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A187B9B-0BD2-080F-9022-36E0548E86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3322" y="3024206"/>
              <a:ext cx="82547" cy="128702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C417813-28D5-4DF7-AC74-E9B4412CB01C}"/>
              </a:ext>
            </a:extLst>
          </p:cNvPr>
          <p:cNvGrpSpPr/>
          <p:nvPr/>
        </p:nvGrpSpPr>
        <p:grpSpPr>
          <a:xfrm>
            <a:off x="5680136" y="2324571"/>
            <a:ext cx="4872919" cy="2198361"/>
            <a:chOff x="497470" y="4723645"/>
            <a:chExt cx="5252344" cy="2617755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C82167F3-4EB0-0BC5-DF02-C144D02A8DF7}"/>
                </a:ext>
              </a:extLst>
            </p:cNvPr>
            <p:cNvGrpSpPr/>
            <p:nvPr/>
          </p:nvGrpSpPr>
          <p:grpSpPr>
            <a:xfrm>
              <a:off x="497470" y="5133592"/>
              <a:ext cx="3226834" cy="2207808"/>
              <a:chOff x="6068484" y="4442596"/>
              <a:chExt cx="4190907" cy="2932706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F5F1C62F-73BB-A6CB-2BB4-5430B3A2CF76}"/>
                  </a:ext>
                </a:extLst>
              </p:cNvPr>
              <p:cNvGrpSpPr/>
              <p:nvPr/>
            </p:nvGrpSpPr>
            <p:grpSpPr>
              <a:xfrm>
                <a:off x="6068485" y="4442596"/>
                <a:ext cx="4190906" cy="2932706"/>
                <a:chOff x="6068485" y="4442596"/>
                <a:chExt cx="4190906" cy="2932706"/>
              </a:xfrm>
            </p:grpSpPr>
            <p:sp>
              <p:nvSpPr>
                <p:cNvPr id="149" name="Arc 148">
                  <a:extLst>
                    <a:ext uri="{FF2B5EF4-FFF2-40B4-BE49-F238E27FC236}">
                      <a16:creationId xmlns:a16="http://schemas.microsoft.com/office/drawing/2014/main" id="{47A07980-E702-3A8A-B368-519E1893E999}"/>
                    </a:ext>
                  </a:extLst>
                </p:cNvPr>
                <p:cNvSpPr/>
                <p:nvPr/>
              </p:nvSpPr>
              <p:spPr>
                <a:xfrm>
                  <a:off x="6068485" y="4493425"/>
                  <a:ext cx="2492142" cy="2881877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Arc 149">
                  <a:extLst>
                    <a:ext uri="{FF2B5EF4-FFF2-40B4-BE49-F238E27FC236}">
                      <a16:creationId xmlns:a16="http://schemas.microsoft.com/office/drawing/2014/main" id="{946F9DE8-FBD1-5DFC-4610-87E767915FF7}"/>
                    </a:ext>
                  </a:extLst>
                </p:cNvPr>
                <p:cNvSpPr/>
                <p:nvPr/>
              </p:nvSpPr>
              <p:spPr>
                <a:xfrm flipH="1">
                  <a:off x="8735215" y="4442596"/>
                  <a:ext cx="1524176" cy="2693310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Freeform 150">
                  <a:extLst>
                    <a:ext uri="{FF2B5EF4-FFF2-40B4-BE49-F238E27FC236}">
                      <a16:creationId xmlns:a16="http://schemas.microsoft.com/office/drawing/2014/main" id="{31CC8C43-7292-6DDC-02D1-735FDF69E081}"/>
                    </a:ext>
                  </a:extLst>
                </p:cNvPr>
                <p:cNvSpPr/>
                <p:nvPr/>
              </p:nvSpPr>
              <p:spPr>
                <a:xfrm>
                  <a:off x="8560627" y="5798244"/>
                  <a:ext cx="179294" cy="272240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6676714A-C81F-545B-327E-A3E90CE9E852}"/>
                  </a:ext>
                </a:extLst>
              </p:cNvPr>
              <p:cNvCxnSpPr>
                <a:cxnSpLocks/>
                <a:stCxn id="149" idx="0"/>
              </p:cNvCxnSpPr>
              <p:nvPr/>
            </p:nvCxnSpPr>
            <p:spPr>
              <a:xfrm flipH="1">
                <a:off x="6068484" y="4493425"/>
                <a:ext cx="1246071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593DD36-1CA6-AA58-442E-DCB346477007}"/>
                </a:ext>
              </a:extLst>
            </p:cNvPr>
            <p:cNvCxnSpPr>
              <a:cxnSpLocks/>
            </p:cNvCxnSpPr>
            <p:nvPr/>
          </p:nvCxnSpPr>
          <p:spPr>
            <a:xfrm>
              <a:off x="3137527" y="5133590"/>
              <a:ext cx="235698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5488211-A88E-1411-E4B7-82A3D886277B}"/>
                </a:ext>
              </a:extLst>
            </p:cNvPr>
            <p:cNvCxnSpPr/>
            <p:nvPr/>
          </p:nvCxnSpPr>
          <p:spPr>
            <a:xfrm>
              <a:off x="5494509" y="5141236"/>
              <a:ext cx="172757" cy="7594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690F1F5-492A-4A81-7080-EDEAC1CF24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7267" y="4723645"/>
              <a:ext cx="82547" cy="115832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B520FD7-E955-EC7F-9AF9-E46A800BCCA9}"/>
              </a:ext>
            </a:extLst>
          </p:cNvPr>
          <p:cNvCxnSpPr>
            <a:cxnSpLocks/>
          </p:cNvCxnSpPr>
          <p:nvPr/>
        </p:nvCxnSpPr>
        <p:spPr>
          <a:xfrm>
            <a:off x="6803303" y="1033159"/>
            <a:ext cx="0" cy="313760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7117587-5301-3A6C-30A1-AF84BFAC365A}"/>
              </a:ext>
            </a:extLst>
          </p:cNvPr>
          <p:cNvCxnSpPr>
            <a:cxnSpLocks/>
          </p:cNvCxnSpPr>
          <p:nvPr/>
        </p:nvCxnSpPr>
        <p:spPr>
          <a:xfrm>
            <a:off x="5635311" y="1531199"/>
            <a:ext cx="5157966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9912E478-B84D-FE1F-F2AF-1718475C5DA9}"/>
              </a:ext>
            </a:extLst>
          </p:cNvPr>
          <p:cNvCxnSpPr>
            <a:cxnSpLocks/>
          </p:cNvCxnSpPr>
          <p:nvPr/>
        </p:nvCxnSpPr>
        <p:spPr>
          <a:xfrm>
            <a:off x="5680136" y="2918862"/>
            <a:ext cx="5179541" cy="386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D92AD65-802A-B3AD-91FD-C0143E3EE9D3}"/>
              </a:ext>
            </a:extLst>
          </p:cNvPr>
          <p:cNvCxnSpPr>
            <a:cxnSpLocks/>
          </p:cNvCxnSpPr>
          <p:nvPr/>
        </p:nvCxnSpPr>
        <p:spPr>
          <a:xfrm>
            <a:off x="6989836" y="1033159"/>
            <a:ext cx="0" cy="143933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61AF6967-0E8C-35D9-334D-110F6CD96A27}"/>
              </a:ext>
            </a:extLst>
          </p:cNvPr>
          <p:cNvCxnSpPr>
            <a:cxnSpLocks/>
          </p:cNvCxnSpPr>
          <p:nvPr/>
        </p:nvCxnSpPr>
        <p:spPr>
          <a:xfrm>
            <a:off x="7133272" y="2700972"/>
            <a:ext cx="0" cy="1277597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E1573639-4DD0-299E-B063-6633C68BFBAF}"/>
              </a:ext>
            </a:extLst>
          </p:cNvPr>
          <p:cNvCxnSpPr>
            <a:cxnSpLocks/>
          </p:cNvCxnSpPr>
          <p:nvPr/>
        </p:nvCxnSpPr>
        <p:spPr>
          <a:xfrm>
            <a:off x="5680136" y="4170767"/>
            <a:ext cx="52700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049C8D1-B3A2-CD81-66DB-ED2E8FD0F3DF}"/>
              </a:ext>
            </a:extLst>
          </p:cNvPr>
          <p:cNvCxnSpPr>
            <a:cxnSpLocks/>
          </p:cNvCxnSpPr>
          <p:nvPr/>
        </p:nvCxnSpPr>
        <p:spPr>
          <a:xfrm>
            <a:off x="10098826" y="937235"/>
            <a:ext cx="0" cy="143933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2150D11-F531-007E-31AE-5A343AB59C48}"/>
              </a:ext>
            </a:extLst>
          </p:cNvPr>
          <p:cNvCxnSpPr>
            <a:cxnSpLocks/>
          </p:cNvCxnSpPr>
          <p:nvPr/>
        </p:nvCxnSpPr>
        <p:spPr>
          <a:xfrm>
            <a:off x="10426258" y="2585978"/>
            <a:ext cx="0" cy="1277597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90C4E0B-24A3-6B8B-69EA-D1CEFD4F9DF3}"/>
              </a:ext>
            </a:extLst>
          </p:cNvPr>
          <p:cNvCxnSpPr>
            <a:cxnSpLocks/>
          </p:cNvCxnSpPr>
          <p:nvPr/>
        </p:nvCxnSpPr>
        <p:spPr>
          <a:xfrm>
            <a:off x="7151202" y="2131838"/>
            <a:ext cx="29476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12A5611-AAB2-324D-4366-04BD8F3BF59C}"/>
              </a:ext>
            </a:extLst>
          </p:cNvPr>
          <p:cNvCxnSpPr>
            <a:cxnSpLocks/>
          </p:cNvCxnSpPr>
          <p:nvPr/>
        </p:nvCxnSpPr>
        <p:spPr>
          <a:xfrm>
            <a:off x="7471239" y="3525894"/>
            <a:ext cx="29476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E1DB9B94-98C3-DEEE-90EA-D770B0833063}"/>
              </a:ext>
            </a:extLst>
          </p:cNvPr>
          <p:cNvCxnSpPr>
            <a:cxnSpLocks/>
          </p:cNvCxnSpPr>
          <p:nvPr/>
        </p:nvCxnSpPr>
        <p:spPr>
          <a:xfrm>
            <a:off x="6988467" y="2396559"/>
            <a:ext cx="2081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5E7DC59F-DFA3-230D-24A7-B847A0147FEE}"/>
              </a:ext>
            </a:extLst>
          </p:cNvPr>
          <p:cNvCxnSpPr>
            <a:cxnSpLocks/>
          </p:cNvCxnSpPr>
          <p:nvPr/>
        </p:nvCxnSpPr>
        <p:spPr>
          <a:xfrm>
            <a:off x="7144852" y="3710610"/>
            <a:ext cx="3724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74CEA965-6DB3-CFC3-35CD-134009B9DE19}"/>
              </a:ext>
            </a:extLst>
          </p:cNvPr>
          <p:cNvSpPr txBox="1"/>
          <p:nvPr/>
        </p:nvSpPr>
        <p:spPr>
          <a:xfrm>
            <a:off x="6446126" y="4169323"/>
            <a:ext cx="8849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Avalanche </a:t>
            </a:r>
          </a:p>
          <a:p>
            <a:r>
              <a:rPr lang="en-US" sz="1050" dirty="0"/>
              <a:t>triggered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8643220-5E6F-D033-DA21-F40A2FE747E9}"/>
                  </a:ext>
                </a:extLst>
              </p:cNvPr>
              <p:cNvSpPr txBox="1"/>
              <p:nvPr/>
            </p:nvSpPr>
            <p:spPr>
              <a:xfrm>
                <a:off x="8406800" y="1804092"/>
                <a:ext cx="630194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8643220-5E6F-D033-DA21-F40A2FE74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800" y="1804092"/>
                <a:ext cx="630194" cy="324384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A6578CE1-FA75-9D22-B9B4-F1D9DA7E80D8}"/>
                  </a:ext>
                </a:extLst>
              </p:cNvPr>
              <p:cNvSpPr txBox="1"/>
              <p:nvPr/>
            </p:nvSpPr>
            <p:spPr>
              <a:xfrm>
                <a:off x="8457894" y="3198037"/>
                <a:ext cx="644801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A6578CE1-FA75-9D22-B9B4-F1D9DA7E8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894" y="3198037"/>
                <a:ext cx="644801" cy="324384"/>
              </a:xfrm>
              <a:prstGeom prst="rect">
                <a:avLst/>
              </a:prstGeom>
              <a:blipFill>
                <a:blip r:embed="rId6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D8D57D0-4A46-9321-6625-B28EB6D8C2E3}"/>
                  </a:ext>
                </a:extLst>
              </p:cNvPr>
              <p:cNvSpPr txBox="1"/>
              <p:nvPr/>
            </p:nvSpPr>
            <p:spPr>
              <a:xfrm>
                <a:off x="7099431" y="3693008"/>
                <a:ext cx="630194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D8D57D0-4A46-9321-6625-B28EB6D8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431" y="3693008"/>
                <a:ext cx="630194" cy="324384"/>
              </a:xfrm>
              <a:prstGeom prst="rect">
                <a:avLst/>
              </a:prstGeom>
              <a:blipFill>
                <a:blip r:embed="rId7"/>
                <a:stretch>
                  <a:fillRect r="-16000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614F1ED-C959-07B4-C95F-66D1F2BA6FA5}"/>
                  </a:ext>
                </a:extLst>
              </p:cNvPr>
              <p:cNvSpPr txBox="1"/>
              <p:nvPr/>
            </p:nvSpPr>
            <p:spPr>
              <a:xfrm>
                <a:off x="6920541" y="2348612"/>
                <a:ext cx="630194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𝑠h𝑖𝑓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614F1ED-C959-07B4-C95F-66D1F2BA6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41" y="2348612"/>
                <a:ext cx="630194" cy="324384"/>
              </a:xfrm>
              <a:prstGeom prst="rect">
                <a:avLst/>
              </a:prstGeom>
              <a:blipFill>
                <a:blip r:embed="rId8"/>
                <a:stretch>
                  <a:fillRect r="-1764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94281CF6-CB4E-4BAD-424A-EC74492573BD}"/>
              </a:ext>
            </a:extLst>
          </p:cNvPr>
          <p:cNvCxnSpPr/>
          <p:nvPr/>
        </p:nvCxnSpPr>
        <p:spPr>
          <a:xfrm>
            <a:off x="6465983" y="929558"/>
            <a:ext cx="15393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F371EEDB-9991-084D-7097-28865A9F7816}"/>
              </a:ext>
            </a:extLst>
          </p:cNvPr>
          <p:cNvSpPr txBox="1"/>
          <p:nvPr/>
        </p:nvSpPr>
        <p:spPr>
          <a:xfrm>
            <a:off x="6000641" y="602949"/>
            <a:ext cx="2624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Large no. UV generated = plasma starts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3F23C81-B426-E6E2-EC07-4CDB8D3CC593}"/>
              </a:ext>
            </a:extLst>
          </p:cNvPr>
          <p:cNvSpPr txBox="1"/>
          <p:nvPr/>
        </p:nvSpPr>
        <p:spPr>
          <a:xfrm>
            <a:off x="9972028" y="4193776"/>
            <a:ext cx="97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t2 measured</a:t>
            </a:r>
            <a:endParaRPr 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99E15E0-1331-7599-8546-B8C59A3F159B}"/>
              </a:ext>
            </a:extLst>
          </p:cNvPr>
          <p:cNvSpPr txBox="1"/>
          <p:nvPr/>
        </p:nvSpPr>
        <p:spPr>
          <a:xfrm>
            <a:off x="10776758" y="1819815"/>
            <a:ext cx="1704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Same vertical position different drift radius</a:t>
            </a:r>
          </a:p>
        </p:txBody>
      </p:sp>
      <p:pic>
        <p:nvPicPr>
          <p:cNvPr id="173" name="Picture 172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D510C662-B5FD-EDD5-723E-B2F5CD16EE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5249" y="4887627"/>
            <a:ext cx="754880" cy="754880"/>
          </a:xfrm>
          <a:prstGeom prst="rect">
            <a:avLst/>
          </a:prstGeom>
        </p:spPr>
      </p:pic>
      <p:pic>
        <p:nvPicPr>
          <p:cNvPr id="175" name="Picture 174" descr="A graph with a line going up&#10;&#10;Description automatically generated">
            <a:extLst>
              <a:ext uri="{FF2B5EF4-FFF2-40B4-BE49-F238E27FC236}">
                <a16:creationId xmlns:a16="http://schemas.microsoft.com/office/drawing/2014/main" id="{2E426BA8-D346-DCDF-FD56-D8BE4B0203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6017" y="4485755"/>
            <a:ext cx="1497993" cy="13112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4744820D-F09B-68C8-11B7-6423A45D336A}"/>
                  </a:ext>
                </a:extLst>
              </p:cNvPr>
              <p:cNvSpPr txBox="1"/>
              <p:nvPr/>
            </p:nvSpPr>
            <p:spPr>
              <a:xfrm>
                <a:off x="7440653" y="4989231"/>
                <a:ext cx="45508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4744820D-F09B-68C8-11B7-6423A45D3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653" y="4989231"/>
                <a:ext cx="455083" cy="390748"/>
              </a:xfrm>
              <a:prstGeom prst="rect">
                <a:avLst/>
              </a:prstGeom>
              <a:blipFill>
                <a:blip r:embed="rId11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65F9545F-CD72-5756-F291-9A2C096E7EC2}"/>
                  </a:ext>
                </a:extLst>
              </p:cNvPr>
              <p:cNvSpPr txBox="1"/>
              <p:nvPr/>
            </p:nvSpPr>
            <p:spPr>
              <a:xfrm>
                <a:off x="8427559" y="5749457"/>
                <a:ext cx="455083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𝑑𝑟𝑖𝑓𝑡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65F9545F-CD72-5756-F291-9A2C096E7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559" y="5749457"/>
                <a:ext cx="455083" cy="391582"/>
              </a:xfrm>
              <a:prstGeom prst="rect">
                <a:avLst/>
              </a:prstGeom>
              <a:blipFill>
                <a:blip r:embed="rId12"/>
                <a:stretch>
                  <a:fillRect r="-48649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630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BE517514-3E25-87E3-1904-B3BC2B8EDE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089" y="31074"/>
                <a:ext cx="1060558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/>
                  <a:t>Assume scenario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BE517514-3E25-87E3-1904-B3BC2B8E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89" y="31074"/>
                <a:ext cx="10605589" cy="1325563"/>
              </a:xfrm>
              <a:prstGeom prst="rect">
                <a:avLst/>
              </a:prstGeom>
              <a:blipFill>
                <a:blip r:embed="rId2"/>
                <a:stretch>
                  <a:fillRect l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4CB1069-6DAA-1799-345C-CD6133F72369}"/>
              </a:ext>
            </a:extLst>
          </p:cNvPr>
          <p:cNvGrpSpPr/>
          <p:nvPr/>
        </p:nvGrpSpPr>
        <p:grpSpPr>
          <a:xfrm>
            <a:off x="5639369" y="781968"/>
            <a:ext cx="4568735" cy="2524700"/>
            <a:chOff x="504993" y="3024206"/>
            <a:chExt cx="4940876" cy="280750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3FBC08-27FB-7F9D-8D09-DF8EE86BB211}"/>
                </a:ext>
              </a:extLst>
            </p:cNvPr>
            <p:cNvGrpSpPr/>
            <p:nvPr/>
          </p:nvGrpSpPr>
          <p:grpSpPr>
            <a:xfrm>
              <a:off x="504993" y="3570505"/>
              <a:ext cx="2808803" cy="2261204"/>
              <a:chOff x="4631335" y="3001380"/>
              <a:chExt cx="3904081" cy="2676604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8C0E94C-5BD5-4C0D-0293-F3E7EE09BF89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>
              <a:xfrm>
                <a:off x="4631335" y="3008607"/>
                <a:ext cx="172323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937AA4A-E3EE-8A65-D691-A27B8D3525CF}"/>
                  </a:ext>
                </a:extLst>
              </p:cNvPr>
              <p:cNvGrpSpPr/>
              <p:nvPr/>
            </p:nvGrpSpPr>
            <p:grpSpPr>
              <a:xfrm>
                <a:off x="5872490" y="3001380"/>
                <a:ext cx="2662926" cy="2676604"/>
                <a:chOff x="5872490" y="3001380"/>
                <a:chExt cx="2662926" cy="2676604"/>
              </a:xfrm>
            </p:grpSpPr>
            <p:sp>
              <p:nvSpPr>
                <p:cNvPr id="17" name="Arc 16">
                  <a:extLst>
                    <a:ext uri="{FF2B5EF4-FFF2-40B4-BE49-F238E27FC236}">
                      <a16:creationId xmlns:a16="http://schemas.microsoft.com/office/drawing/2014/main" id="{F85FC835-A204-B0F0-1B97-B66DD32712E8}"/>
                    </a:ext>
                  </a:extLst>
                </p:cNvPr>
                <p:cNvSpPr/>
                <p:nvPr/>
              </p:nvSpPr>
              <p:spPr>
                <a:xfrm>
                  <a:off x="5872490" y="3008606"/>
                  <a:ext cx="964162" cy="2669378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Arc 17">
                  <a:extLst>
                    <a:ext uri="{FF2B5EF4-FFF2-40B4-BE49-F238E27FC236}">
                      <a16:creationId xmlns:a16="http://schemas.microsoft.com/office/drawing/2014/main" id="{BFC0BB11-424A-D20F-D6F2-8F1431827C73}"/>
                    </a:ext>
                  </a:extLst>
                </p:cNvPr>
                <p:cNvSpPr/>
                <p:nvPr/>
              </p:nvSpPr>
              <p:spPr>
                <a:xfrm flipH="1">
                  <a:off x="7011240" y="3001380"/>
                  <a:ext cx="1524176" cy="2485734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1CFCD30F-C498-2356-8B61-F1DE448DA3E4}"/>
                    </a:ext>
                  </a:extLst>
                </p:cNvPr>
                <p:cNvSpPr/>
                <p:nvPr/>
              </p:nvSpPr>
              <p:spPr>
                <a:xfrm>
                  <a:off x="6834300" y="4243708"/>
                  <a:ext cx="179295" cy="199173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3CDC256-791A-74ED-6DC6-B51E28BBB434}"/>
                </a:ext>
              </a:extLst>
            </p:cNvPr>
            <p:cNvCxnSpPr>
              <a:cxnSpLocks/>
            </p:cNvCxnSpPr>
            <p:nvPr/>
          </p:nvCxnSpPr>
          <p:spPr>
            <a:xfrm>
              <a:off x="2765509" y="3570504"/>
              <a:ext cx="242505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2D2B338-6EC4-EBB4-A18C-490125CA2C15}"/>
                </a:ext>
              </a:extLst>
            </p:cNvPr>
            <p:cNvCxnSpPr/>
            <p:nvPr/>
          </p:nvCxnSpPr>
          <p:spPr>
            <a:xfrm>
              <a:off x="5190565" y="3570504"/>
              <a:ext cx="172757" cy="7594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9E56BA2-F2B1-BD58-5004-CC5C0025C4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3322" y="3024206"/>
              <a:ext cx="82547" cy="128702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80A4DA-68CA-8D32-32BE-C62FCF666F73}"/>
              </a:ext>
            </a:extLst>
          </p:cNvPr>
          <p:cNvGrpSpPr/>
          <p:nvPr/>
        </p:nvGrpSpPr>
        <p:grpSpPr>
          <a:xfrm>
            <a:off x="5680137" y="2309815"/>
            <a:ext cx="5001136" cy="2204896"/>
            <a:chOff x="497470" y="4715863"/>
            <a:chExt cx="5390545" cy="262553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6E62AAB-80A2-E78A-579F-531891BA0F5B}"/>
                </a:ext>
              </a:extLst>
            </p:cNvPr>
            <p:cNvGrpSpPr/>
            <p:nvPr/>
          </p:nvGrpSpPr>
          <p:grpSpPr>
            <a:xfrm>
              <a:off x="497470" y="5133592"/>
              <a:ext cx="3226834" cy="2207808"/>
              <a:chOff x="6068484" y="4442596"/>
              <a:chExt cx="4190907" cy="2932706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CCA4279-A767-F300-F2D5-5A6A64D952BB}"/>
                  </a:ext>
                </a:extLst>
              </p:cNvPr>
              <p:cNvGrpSpPr/>
              <p:nvPr/>
            </p:nvGrpSpPr>
            <p:grpSpPr>
              <a:xfrm>
                <a:off x="6068485" y="4442596"/>
                <a:ext cx="4190906" cy="2932706"/>
                <a:chOff x="6068485" y="4442596"/>
                <a:chExt cx="4190906" cy="2932706"/>
              </a:xfrm>
            </p:grpSpPr>
            <p:sp>
              <p:nvSpPr>
                <p:cNvPr id="28" name="Arc 27">
                  <a:extLst>
                    <a:ext uri="{FF2B5EF4-FFF2-40B4-BE49-F238E27FC236}">
                      <a16:creationId xmlns:a16="http://schemas.microsoft.com/office/drawing/2014/main" id="{85E94C5F-708D-5F05-66CA-B4F585A17282}"/>
                    </a:ext>
                  </a:extLst>
                </p:cNvPr>
                <p:cNvSpPr/>
                <p:nvPr/>
              </p:nvSpPr>
              <p:spPr>
                <a:xfrm>
                  <a:off x="6068485" y="4493425"/>
                  <a:ext cx="2492142" cy="2881877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Arc 28">
                  <a:extLst>
                    <a:ext uri="{FF2B5EF4-FFF2-40B4-BE49-F238E27FC236}">
                      <a16:creationId xmlns:a16="http://schemas.microsoft.com/office/drawing/2014/main" id="{736C0456-499B-B309-9E99-48830D40ECF7}"/>
                    </a:ext>
                  </a:extLst>
                </p:cNvPr>
                <p:cNvSpPr/>
                <p:nvPr/>
              </p:nvSpPr>
              <p:spPr>
                <a:xfrm flipH="1">
                  <a:off x="8735215" y="4442596"/>
                  <a:ext cx="1524176" cy="2693310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37C02620-ED01-F5E3-C10E-E2AFD092F12C}"/>
                    </a:ext>
                  </a:extLst>
                </p:cNvPr>
                <p:cNvSpPr/>
                <p:nvPr/>
              </p:nvSpPr>
              <p:spPr>
                <a:xfrm>
                  <a:off x="8560627" y="5798244"/>
                  <a:ext cx="179294" cy="272240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EDF2907-8F32-3098-8E9C-88B98647093E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>
                <a:off x="6068484" y="4493425"/>
                <a:ext cx="1246071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01F566-670A-8BD8-28B6-38A0DE20892E}"/>
                </a:ext>
              </a:extLst>
            </p:cNvPr>
            <p:cNvCxnSpPr>
              <a:cxnSpLocks/>
            </p:cNvCxnSpPr>
            <p:nvPr/>
          </p:nvCxnSpPr>
          <p:spPr>
            <a:xfrm>
              <a:off x="3137527" y="5133589"/>
              <a:ext cx="2504099" cy="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F9F069-FBE9-22D0-32A0-F1B50BC1FF4A}"/>
                </a:ext>
              </a:extLst>
            </p:cNvPr>
            <p:cNvCxnSpPr/>
            <p:nvPr/>
          </p:nvCxnSpPr>
          <p:spPr>
            <a:xfrm>
              <a:off x="5632710" y="5133454"/>
              <a:ext cx="172757" cy="7594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EC8F5D-C486-DD4A-6EE2-1D785B3B8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5468" y="4715863"/>
              <a:ext cx="82547" cy="115832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8DA9DA6-D781-FAB6-A2CF-8A84C8159523}"/>
              </a:ext>
            </a:extLst>
          </p:cNvPr>
          <p:cNvCxnSpPr>
            <a:cxnSpLocks/>
          </p:cNvCxnSpPr>
          <p:nvPr/>
        </p:nvCxnSpPr>
        <p:spPr>
          <a:xfrm>
            <a:off x="6803304" y="1024939"/>
            <a:ext cx="0" cy="313760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BD1FC0-76C6-4121-A187-8804FEC7620E}"/>
              </a:ext>
            </a:extLst>
          </p:cNvPr>
          <p:cNvCxnSpPr>
            <a:cxnSpLocks/>
          </p:cNvCxnSpPr>
          <p:nvPr/>
        </p:nvCxnSpPr>
        <p:spPr>
          <a:xfrm>
            <a:off x="5635312" y="1522979"/>
            <a:ext cx="5157966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846149B-F43C-D3CD-6EBB-7F98F3B97F92}"/>
              </a:ext>
            </a:extLst>
          </p:cNvPr>
          <p:cNvCxnSpPr>
            <a:cxnSpLocks/>
          </p:cNvCxnSpPr>
          <p:nvPr/>
        </p:nvCxnSpPr>
        <p:spPr>
          <a:xfrm>
            <a:off x="5680137" y="2910642"/>
            <a:ext cx="5179541" cy="386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5C728F-063E-30A2-AB05-4BEFCA6EDBCA}"/>
              </a:ext>
            </a:extLst>
          </p:cNvPr>
          <p:cNvCxnSpPr>
            <a:cxnSpLocks/>
          </p:cNvCxnSpPr>
          <p:nvPr/>
        </p:nvCxnSpPr>
        <p:spPr>
          <a:xfrm>
            <a:off x="6989837" y="1024939"/>
            <a:ext cx="0" cy="143933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566B159-D1EC-D8A5-6B3D-706BEA92634F}"/>
              </a:ext>
            </a:extLst>
          </p:cNvPr>
          <p:cNvCxnSpPr>
            <a:cxnSpLocks/>
          </p:cNvCxnSpPr>
          <p:nvPr/>
        </p:nvCxnSpPr>
        <p:spPr>
          <a:xfrm>
            <a:off x="7133273" y="2692752"/>
            <a:ext cx="0" cy="1277597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1EFACE-14BA-7185-9FD4-90A1D8C4E906}"/>
              </a:ext>
            </a:extLst>
          </p:cNvPr>
          <p:cNvCxnSpPr>
            <a:cxnSpLocks/>
          </p:cNvCxnSpPr>
          <p:nvPr/>
        </p:nvCxnSpPr>
        <p:spPr>
          <a:xfrm>
            <a:off x="5680137" y="4162547"/>
            <a:ext cx="52700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CDD6458-C21C-ED3C-F6C5-2C48D2FF3B62}"/>
              </a:ext>
            </a:extLst>
          </p:cNvPr>
          <p:cNvCxnSpPr>
            <a:cxnSpLocks/>
          </p:cNvCxnSpPr>
          <p:nvPr/>
        </p:nvCxnSpPr>
        <p:spPr>
          <a:xfrm>
            <a:off x="6803304" y="2123618"/>
            <a:ext cx="32955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95DEDF-9B5D-6D9C-15F9-1ADCFC024C8A}"/>
              </a:ext>
            </a:extLst>
          </p:cNvPr>
          <p:cNvCxnSpPr>
            <a:cxnSpLocks/>
          </p:cNvCxnSpPr>
          <p:nvPr/>
        </p:nvCxnSpPr>
        <p:spPr>
          <a:xfrm>
            <a:off x="6810133" y="2377945"/>
            <a:ext cx="1825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D46AB7F-4743-9EBA-B2B7-C24836A52BBC}"/>
              </a:ext>
            </a:extLst>
          </p:cNvPr>
          <p:cNvCxnSpPr>
            <a:cxnSpLocks/>
          </p:cNvCxnSpPr>
          <p:nvPr/>
        </p:nvCxnSpPr>
        <p:spPr>
          <a:xfrm>
            <a:off x="6810133" y="3690658"/>
            <a:ext cx="3231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02EB72-D788-8153-98ED-D9D765099B28}"/>
              </a:ext>
            </a:extLst>
          </p:cNvPr>
          <p:cNvSpPr txBox="1"/>
          <p:nvPr/>
        </p:nvSpPr>
        <p:spPr>
          <a:xfrm>
            <a:off x="6446127" y="4161103"/>
            <a:ext cx="8849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Avalanche </a:t>
            </a:r>
          </a:p>
          <a:p>
            <a:r>
              <a:rPr lang="en-US" sz="1050" dirty="0"/>
              <a:t>triggered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30E2B8-A531-236D-AFD1-7C082D86CDBA}"/>
                  </a:ext>
                </a:extLst>
              </p:cNvPr>
              <p:cNvSpPr txBox="1"/>
              <p:nvPr/>
            </p:nvSpPr>
            <p:spPr>
              <a:xfrm>
                <a:off x="8406801" y="1795872"/>
                <a:ext cx="630194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30E2B8-A531-236D-AFD1-7C082D86C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801" y="1795872"/>
                <a:ext cx="630194" cy="324384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F73C19-D79C-EBB5-D55F-9E3C627A2701}"/>
                  </a:ext>
                </a:extLst>
              </p:cNvPr>
              <p:cNvSpPr txBox="1"/>
              <p:nvPr/>
            </p:nvSpPr>
            <p:spPr>
              <a:xfrm>
                <a:off x="8457895" y="3189817"/>
                <a:ext cx="644801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F73C19-D79C-EBB5-D55F-9E3C627A2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895" y="3189817"/>
                <a:ext cx="644801" cy="324384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BCCC09-7F61-E458-613B-D9D42120B410}"/>
                  </a:ext>
                </a:extLst>
              </p:cNvPr>
              <p:cNvSpPr txBox="1"/>
              <p:nvPr/>
            </p:nvSpPr>
            <p:spPr>
              <a:xfrm>
                <a:off x="6737354" y="3844099"/>
                <a:ext cx="630194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BCCC09-7F61-E458-613B-D9D42120B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354" y="3844099"/>
                <a:ext cx="630194" cy="324384"/>
              </a:xfrm>
              <a:prstGeom prst="rect">
                <a:avLst/>
              </a:prstGeom>
              <a:blipFill>
                <a:blip r:embed="rId5"/>
                <a:stretch>
                  <a:fillRect r="-1372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875129-BC31-53E2-6444-1C60E16A2A74}"/>
                  </a:ext>
                </a:extLst>
              </p:cNvPr>
              <p:cNvSpPr txBox="1"/>
              <p:nvPr/>
            </p:nvSpPr>
            <p:spPr>
              <a:xfrm>
                <a:off x="6762267" y="2368354"/>
                <a:ext cx="630194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875129-BC31-53E2-6444-1C60E16A2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267" y="2368354"/>
                <a:ext cx="630194" cy="324384"/>
              </a:xfrm>
              <a:prstGeom prst="rect">
                <a:avLst/>
              </a:prstGeom>
              <a:blipFill>
                <a:blip r:embed="rId6"/>
                <a:stretch>
                  <a:fillRect r="-1372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9CD2B96-388E-BB37-8CA2-3A6CC46B021B}"/>
              </a:ext>
            </a:extLst>
          </p:cNvPr>
          <p:cNvCxnSpPr/>
          <p:nvPr/>
        </p:nvCxnSpPr>
        <p:spPr>
          <a:xfrm>
            <a:off x="6465984" y="921338"/>
            <a:ext cx="15393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C4E99B3-9D32-6E7C-6EAB-C35D4B95577B}"/>
              </a:ext>
            </a:extLst>
          </p:cNvPr>
          <p:cNvSpPr txBox="1"/>
          <p:nvPr/>
        </p:nvSpPr>
        <p:spPr>
          <a:xfrm>
            <a:off x="6000642" y="594729"/>
            <a:ext cx="2624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Large no. UV generated = plasma starts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3332C40-82AC-C924-F9E9-9EB7A158EAAA}"/>
              </a:ext>
            </a:extLst>
          </p:cNvPr>
          <p:cNvCxnSpPr>
            <a:cxnSpLocks/>
          </p:cNvCxnSpPr>
          <p:nvPr/>
        </p:nvCxnSpPr>
        <p:spPr>
          <a:xfrm>
            <a:off x="6810133" y="3514201"/>
            <a:ext cx="379455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908F6ED-E8D0-E181-835B-CA699285258F}"/>
              </a:ext>
            </a:extLst>
          </p:cNvPr>
          <p:cNvCxnSpPr>
            <a:cxnSpLocks/>
          </p:cNvCxnSpPr>
          <p:nvPr/>
        </p:nvCxnSpPr>
        <p:spPr>
          <a:xfrm>
            <a:off x="6803304" y="1024939"/>
            <a:ext cx="0" cy="313760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C3CBF16-7045-E7B2-2404-C6D60DA1F170}"/>
              </a:ext>
            </a:extLst>
          </p:cNvPr>
          <p:cNvSpPr txBox="1"/>
          <p:nvPr/>
        </p:nvSpPr>
        <p:spPr>
          <a:xfrm>
            <a:off x="767435" y="1343166"/>
            <a:ext cx="480315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Small r = sudden avalanche in high E field region, anode quenched quickly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Large r = more gradual accumulation of charge as avalanche forms over time in lower E field region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51F5B7-79BA-AFEC-6BC9-4342AFAEFCDE}"/>
                  </a:ext>
                </a:extLst>
              </p:cNvPr>
              <p:cNvSpPr txBox="1"/>
              <p:nvPr/>
            </p:nvSpPr>
            <p:spPr>
              <a:xfrm>
                <a:off x="441356" y="4752064"/>
                <a:ext cx="1780236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51F5B7-79BA-AFEC-6BC9-4342AFAEF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6" y="4752064"/>
                <a:ext cx="1780236" cy="325025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E4346106-6EA3-E9F3-A6F3-08A4972B3F96}"/>
              </a:ext>
            </a:extLst>
          </p:cNvPr>
          <p:cNvSpPr txBox="1"/>
          <p:nvPr/>
        </p:nvSpPr>
        <p:spPr>
          <a:xfrm>
            <a:off x="343106" y="4475248"/>
            <a:ext cx="21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 time we use currently: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B9EE781-171B-9390-73CC-D386C120E951}"/>
                  </a:ext>
                </a:extLst>
              </p:cNvPr>
              <p:cNvSpPr txBox="1"/>
              <p:nvPr/>
            </p:nvSpPr>
            <p:spPr>
              <a:xfrm>
                <a:off x="471459" y="5276083"/>
                <a:ext cx="6098796" cy="98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𝑠h𝑖𝑓𝑡</m:t>
                        </m:r>
                      </m:sub>
                    </m:sSub>
                  </m:oMath>
                </a14:m>
                <a:r>
                  <a:rPr lang="en-US" sz="1400" dirty="0"/>
                  <a:t> depends on drift radius as it is affected by steepness of anode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en-US" sz="1400" dirty="0"/>
                  <a:t> now also depends on drift radius! (because of deceleration at the start)</a:t>
                </a:r>
              </a:p>
              <a:p>
                <a:r>
                  <a:rPr lang="en-US" sz="1400" dirty="0"/>
                  <a:t>This could cause an overall increase in prop time with radius!</a:t>
                </a:r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B9EE781-171B-9390-73CC-D386C120E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59" y="5276083"/>
                <a:ext cx="6098796" cy="987963"/>
              </a:xfrm>
              <a:prstGeom prst="rect">
                <a:avLst/>
              </a:prstGeom>
              <a:blipFill>
                <a:blip r:embed="rId8"/>
                <a:stretch>
                  <a:fillRect l="-207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50D1F28-DB2E-CAEF-2804-CC791CD6E27A}"/>
              </a:ext>
            </a:extLst>
          </p:cNvPr>
          <p:cNvSpPr txBox="1"/>
          <p:nvPr/>
        </p:nvSpPr>
        <p:spPr>
          <a:xfrm>
            <a:off x="9763829" y="4193443"/>
            <a:ext cx="97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t2 measured</a:t>
            </a:r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4FD909-BF50-F3BB-3829-960B13A13946}"/>
              </a:ext>
            </a:extLst>
          </p:cNvPr>
          <p:cNvCxnSpPr>
            <a:cxnSpLocks/>
          </p:cNvCxnSpPr>
          <p:nvPr/>
        </p:nvCxnSpPr>
        <p:spPr>
          <a:xfrm>
            <a:off x="10098827" y="777702"/>
            <a:ext cx="0" cy="143933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03B4E2-A01D-9D35-8FA0-C226E5C93525}"/>
              </a:ext>
            </a:extLst>
          </p:cNvPr>
          <p:cNvCxnSpPr>
            <a:cxnSpLocks/>
          </p:cNvCxnSpPr>
          <p:nvPr/>
        </p:nvCxnSpPr>
        <p:spPr>
          <a:xfrm>
            <a:off x="10604688" y="2412192"/>
            <a:ext cx="0" cy="1277597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3F7A582-D4D7-E563-D2B9-0FD6F1071A7E}"/>
              </a:ext>
            </a:extLst>
          </p:cNvPr>
          <p:cNvSpPr txBox="1"/>
          <p:nvPr/>
        </p:nvSpPr>
        <p:spPr>
          <a:xfrm>
            <a:off x="10776758" y="1819815"/>
            <a:ext cx="1704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Same vertical position different drift radius</a:t>
            </a:r>
          </a:p>
        </p:txBody>
      </p:sp>
      <p:pic>
        <p:nvPicPr>
          <p:cNvPr id="49" name="Picture 48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022433D3-27C4-0CA9-F405-5BF5AD283E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5249" y="4887627"/>
            <a:ext cx="754880" cy="754880"/>
          </a:xfrm>
          <a:prstGeom prst="rect">
            <a:avLst/>
          </a:prstGeom>
        </p:spPr>
      </p:pic>
      <p:pic>
        <p:nvPicPr>
          <p:cNvPr id="50" name="Picture 49" descr="A graph with a line going up&#10;&#10;Description automatically generated">
            <a:extLst>
              <a:ext uri="{FF2B5EF4-FFF2-40B4-BE49-F238E27FC236}">
                <a16:creationId xmlns:a16="http://schemas.microsoft.com/office/drawing/2014/main" id="{FE7D9EF2-8129-7926-FFFB-92584417EB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6017" y="4485755"/>
            <a:ext cx="1497993" cy="13112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A5FA3FF-F06C-74AE-3E0D-0058F923B24A}"/>
                  </a:ext>
                </a:extLst>
              </p:cNvPr>
              <p:cNvSpPr txBox="1"/>
              <p:nvPr/>
            </p:nvSpPr>
            <p:spPr>
              <a:xfrm>
                <a:off x="7440653" y="4989231"/>
                <a:ext cx="45508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A5FA3FF-F06C-74AE-3E0D-0058F923B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653" y="4989231"/>
                <a:ext cx="455083" cy="390748"/>
              </a:xfrm>
              <a:prstGeom prst="rect">
                <a:avLst/>
              </a:prstGeom>
              <a:blipFill>
                <a:blip r:embed="rId11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1C43CA9-19F1-4696-4173-7808AD1D17B0}"/>
                  </a:ext>
                </a:extLst>
              </p:cNvPr>
              <p:cNvSpPr txBox="1"/>
              <p:nvPr/>
            </p:nvSpPr>
            <p:spPr>
              <a:xfrm>
                <a:off x="8427559" y="5749457"/>
                <a:ext cx="455083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𝑑𝑟𝑖𝑓𝑡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1C43CA9-19F1-4696-4173-7808AD1D1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559" y="5749457"/>
                <a:ext cx="455083" cy="391582"/>
              </a:xfrm>
              <a:prstGeom prst="rect">
                <a:avLst/>
              </a:prstGeom>
              <a:blipFill>
                <a:blip r:embed="rId12"/>
                <a:stretch>
                  <a:fillRect r="-48649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AEB25C33-1DBC-FFF9-72A6-FAD2E071840B}"/>
              </a:ext>
            </a:extLst>
          </p:cNvPr>
          <p:cNvSpPr/>
          <p:nvPr/>
        </p:nvSpPr>
        <p:spPr>
          <a:xfrm>
            <a:off x="6803304" y="2685357"/>
            <a:ext cx="781784" cy="1475745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90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What makes the propagation time increase?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0C8111-EB95-5FC3-DE93-3DFA72E75F4C}"/>
              </a:ext>
            </a:extLst>
          </p:cNvPr>
          <p:cNvGrpSpPr/>
          <p:nvPr/>
        </p:nvGrpSpPr>
        <p:grpSpPr>
          <a:xfrm>
            <a:off x="405814" y="1329406"/>
            <a:ext cx="4556113" cy="2448758"/>
            <a:chOff x="504993" y="3024206"/>
            <a:chExt cx="4940876" cy="280750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59998CE-8998-8BB7-43C3-6DCA1182949D}"/>
                </a:ext>
              </a:extLst>
            </p:cNvPr>
            <p:cNvGrpSpPr/>
            <p:nvPr/>
          </p:nvGrpSpPr>
          <p:grpSpPr>
            <a:xfrm>
              <a:off x="504993" y="3570505"/>
              <a:ext cx="2808803" cy="2261204"/>
              <a:chOff x="4631335" y="3001380"/>
              <a:chExt cx="3904081" cy="267660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E8F993B-5074-51D6-3F88-A69BFB5AAC23}"/>
                  </a:ext>
                </a:extLst>
              </p:cNvPr>
              <p:cNvCxnSpPr>
                <a:cxnSpLocks/>
                <a:endCxn id="33" idx="0"/>
              </p:cNvCxnSpPr>
              <p:nvPr/>
            </p:nvCxnSpPr>
            <p:spPr>
              <a:xfrm>
                <a:off x="4631335" y="3008607"/>
                <a:ext cx="172323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5BF21C1-F2FC-3232-6DA5-39F72C0A394C}"/>
                  </a:ext>
                </a:extLst>
              </p:cNvPr>
              <p:cNvGrpSpPr/>
              <p:nvPr/>
            </p:nvGrpSpPr>
            <p:grpSpPr>
              <a:xfrm>
                <a:off x="5872490" y="3001380"/>
                <a:ext cx="2662926" cy="2676604"/>
                <a:chOff x="5872490" y="3001380"/>
                <a:chExt cx="2662926" cy="2676604"/>
              </a:xfrm>
            </p:grpSpPr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772FF45A-C552-300A-5760-A5EB46A0DB43}"/>
                    </a:ext>
                  </a:extLst>
                </p:cNvPr>
                <p:cNvSpPr/>
                <p:nvPr/>
              </p:nvSpPr>
              <p:spPr>
                <a:xfrm>
                  <a:off x="5872490" y="3008606"/>
                  <a:ext cx="964162" cy="2669378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Arc 33">
                  <a:extLst>
                    <a:ext uri="{FF2B5EF4-FFF2-40B4-BE49-F238E27FC236}">
                      <a16:creationId xmlns:a16="http://schemas.microsoft.com/office/drawing/2014/main" id="{66FA52F0-B4FE-163E-F659-D5957DC39E6F}"/>
                    </a:ext>
                  </a:extLst>
                </p:cNvPr>
                <p:cNvSpPr/>
                <p:nvPr/>
              </p:nvSpPr>
              <p:spPr>
                <a:xfrm flipH="1">
                  <a:off x="7011240" y="3001380"/>
                  <a:ext cx="1524176" cy="2485734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848C1AA6-7FC3-17A7-314B-1E881BC9BC76}"/>
                    </a:ext>
                  </a:extLst>
                </p:cNvPr>
                <p:cNvSpPr/>
                <p:nvPr/>
              </p:nvSpPr>
              <p:spPr>
                <a:xfrm>
                  <a:off x="6834300" y="4243708"/>
                  <a:ext cx="179295" cy="199173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B70D524-1C93-4765-BBE5-8DC2178E609B}"/>
                </a:ext>
              </a:extLst>
            </p:cNvPr>
            <p:cNvCxnSpPr>
              <a:cxnSpLocks/>
            </p:cNvCxnSpPr>
            <p:nvPr/>
          </p:nvCxnSpPr>
          <p:spPr>
            <a:xfrm>
              <a:off x="2765509" y="3570504"/>
              <a:ext cx="242505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2323A9C-14F7-6B94-EF48-B74235634143}"/>
                </a:ext>
              </a:extLst>
            </p:cNvPr>
            <p:cNvCxnSpPr/>
            <p:nvPr/>
          </p:nvCxnSpPr>
          <p:spPr>
            <a:xfrm>
              <a:off x="5190565" y="3570504"/>
              <a:ext cx="172757" cy="7594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09B050-6D6A-CF78-E9E6-D2ADF3C298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3322" y="3024206"/>
              <a:ext cx="82547" cy="128702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029E37-AEF8-5224-654C-268133DF6DB0}"/>
              </a:ext>
            </a:extLst>
          </p:cNvPr>
          <p:cNvCxnSpPr>
            <a:cxnSpLocks/>
          </p:cNvCxnSpPr>
          <p:nvPr/>
        </p:nvCxnSpPr>
        <p:spPr>
          <a:xfrm>
            <a:off x="1229230" y="1753004"/>
            <a:ext cx="7554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2DE0018-73DB-35C2-D11E-872D72E918B8}"/>
              </a:ext>
            </a:extLst>
          </p:cNvPr>
          <p:cNvSpPr txBox="1"/>
          <p:nvPr/>
        </p:nvSpPr>
        <p:spPr>
          <a:xfrm>
            <a:off x="1337282" y="17606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89A380-6352-68D4-4D1D-D38C13DB7B2C}"/>
              </a:ext>
            </a:extLst>
          </p:cNvPr>
          <p:cNvSpPr txBox="1"/>
          <p:nvPr/>
        </p:nvSpPr>
        <p:spPr>
          <a:xfrm>
            <a:off x="1781197" y="28416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49ADC9-6088-F58E-54BD-5235337ED1DE}"/>
              </a:ext>
            </a:extLst>
          </p:cNvPr>
          <p:cNvCxnSpPr>
            <a:cxnSpLocks/>
          </p:cNvCxnSpPr>
          <p:nvPr/>
        </p:nvCxnSpPr>
        <p:spPr>
          <a:xfrm>
            <a:off x="405814" y="3314865"/>
            <a:ext cx="503350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D9885A9-7480-A52B-E1F6-372DAC865A47}"/>
              </a:ext>
            </a:extLst>
          </p:cNvPr>
          <p:cNvSpPr txBox="1"/>
          <p:nvPr/>
        </p:nvSpPr>
        <p:spPr>
          <a:xfrm>
            <a:off x="4654791" y="3316801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51EA4F3-A908-6DF0-394A-CDDA437A5041}"/>
              </a:ext>
            </a:extLst>
          </p:cNvPr>
          <p:cNvCxnSpPr>
            <a:cxnSpLocks/>
          </p:cNvCxnSpPr>
          <p:nvPr/>
        </p:nvCxnSpPr>
        <p:spPr>
          <a:xfrm>
            <a:off x="405814" y="2223988"/>
            <a:ext cx="5021257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A5639B4-F315-51A7-7641-4406AFEFE155}"/>
              </a:ext>
            </a:extLst>
          </p:cNvPr>
          <p:cNvSpPr txBox="1"/>
          <p:nvPr/>
        </p:nvSpPr>
        <p:spPr>
          <a:xfrm>
            <a:off x="254089" y="2217959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threshold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7172B-6071-348E-C92C-19AFE68E730B}"/>
              </a:ext>
            </a:extLst>
          </p:cNvPr>
          <p:cNvSpPr txBox="1"/>
          <p:nvPr/>
        </p:nvSpPr>
        <p:spPr>
          <a:xfrm>
            <a:off x="1592701" y="2167227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0B4B11-44C2-FDDA-81B1-38B436C1E1D9}"/>
              </a:ext>
            </a:extLst>
          </p:cNvPr>
          <p:cNvSpPr txBox="1"/>
          <p:nvPr/>
        </p:nvSpPr>
        <p:spPr>
          <a:xfrm>
            <a:off x="450910" y="3529827"/>
            <a:ext cx="4275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1- first ionization occurs in cell</a:t>
            </a:r>
          </a:p>
          <a:p>
            <a:r>
              <a:rPr lang="en-US" sz="1400" dirty="0"/>
              <a:t>2- anode fully quenched- avalanche has reached the cell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7CF72F-9E91-C2B8-2AE9-9C5D0A9637E0}"/>
              </a:ext>
            </a:extLst>
          </p:cNvPr>
          <p:cNvSpPr txBox="1"/>
          <p:nvPr/>
        </p:nvSpPr>
        <p:spPr>
          <a:xfrm>
            <a:off x="6098796" y="1434517"/>
            <a:ext cx="5839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Takeaway from this: Plasma forms at 1 but moves slowly until it reaches the anode wire seems most likely scenario</a:t>
            </a:r>
          </a:p>
          <a:p>
            <a:endParaRPr lang="en-US" dirty="0"/>
          </a:p>
        </p:txBody>
      </p:sp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220BBD89-4E4E-AF1F-084F-1E4C2958F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849" y="2303720"/>
            <a:ext cx="4387047" cy="347950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B28810-17FC-B528-A757-20904CAB8A1B}"/>
              </a:ext>
            </a:extLst>
          </p:cNvPr>
          <p:cNvCxnSpPr/>
          <p:nvPr/>
        </p:nvCxnSpPr>
        <p:spPr>
          <a:xfrm flipH="1">
            <a:off x="8355947" y="3486022"/>
            <a:ext cx="260772" cy="93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FA2D420-786C-705A-A290-920649B48342}"/>
              </a:ext>
            </a:extLst>
          </p:cNvPr>
          <p:cNvSpPr txBox="1"/>
          <p:nvPr/>
        </p:nvSpPr>
        <p:spPr>
          <a:xfrm>
            <a:off x="8052004" y="3037177"/>
            <a:ext cx="1492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Use linear region to estimate offset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F6952-5902-6965-C5BE-5BAF4163F0DB}"/>
                  </a:ext>
                </a:extLst>
              </p:cNvPr>
              <p:cNvSpPr txBox="1"/>
              <p:nvPr/>
            </p:nvSpPr>
            <p:spPr>
              <a:xfrm>
                <a:off x="8074708" y="4781773"/>
                <a:ext cx="282255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F6952-5902-6965-C5BE-5BAF4163F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708" y="4781773"/>
                <a:ext cx="2822557" cy="2918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706D3B-28ED-1B77-D421-8AD2E6374B48}"/>
              </a:ext>
            </a:extLst>
          </p:cNvPr>
          <p:cNvCxnSpPr>
            <a:cxnSpLocks/>
          </p:cNvCxnSpPr>
          <p:nvPr/>
        </p:nvCxnSpPr>
        <p:spPr>
          <a:xfrm>
            <a:off x="1984707" y="1753004"/>
            <a:ext cx="274179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AE8A97B-7627-3FF6-73D3-AFE297A375F3}"/>
              </a:ext>
            </a:extLst>
          </p:cNvPr>
          <p:cNvSpPr txBox="1"/>
          <p:nvPr/>
        </p:nvSpPr>
        <p:spPr>
          <a:xfrm>
            <a:off x="1200339" y="1252042"/>
            <a:ext cx="999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Plasma accelerates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4E085B-1149-CD68-4409-19C918EF7589}"/>
              </a:ext>
            </a:extLst>
          </p:cNvPr>
          <p:cNvSpPr txBox="1"/>
          <p:nvPr/>
        </p:nvSpPr>
        <p:spPr>
          <a:xfrm>
            <a:off x="2379433" y="1436804"/>
            <a:ext cx="2506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Plasma reaches constant speed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EA4082-BCA2-4206-A9DC-CA75159EBF99}"/>
              </a:ext>
            </a:extLst>
          </p:cNvPr>
          <p:cNvCxnSpPr/>
          <p:nvPr/>
        </p:nvCxnSpPr>
        <p:spPr>
          <a:xfrm flipV="1">
            <a:off x="7643767" y="4285567"/>
            <a:ext cx="1378850" cy="80682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802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How do we correct for the time offset/slow speed?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2" name="Picture 1" descr="A close-up of a red and black line&#10;&#10;Description automatically generated">
            <a:extLst>
              <a:ext uri="{FF2B5EF4-FFF2-40B4-BE49-F238E27FC236}">
                <a16:creationId xmlns:a16="http://schemas.microsoft.com/office/drawing/2014/main" id="{59467A1F-AB08-2CB7-836E-5FACCE5EC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199714"/>
            <a:ext cx="5130800" cy="2628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B9F6E9-E66D-F1D1-0A71-36CD9EE58BC0}"/>
              </a:ext>
            </a:extLst>
          </p:cNvPr>
          <p:cNvSpPr txBox="1"/>
          <p:nvPr/>
        </p:nvSpPr>
        <p:spPr>
          <a:xfrm>
            <a:off x="1107347" y="4538444"/>
            <a:ext cx="9258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Model full 3D plasma movement in comparable way to drift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model to estimate the offset for different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Study affect of drift time with changing threshold (have contacted Manchester for tracker prototype data)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9C5306-2092-772C-4415-B6A93ACFDB08}"/>
              </a:ext>
            </a:extLst>
          </p:cNvPr>
          <p:cNvSpPr txBox="1"/>
          <p:nvPr/>
        </p:nvSpPr>
        <p:spPr>
          <a:xfrm>
            <a:off x="7131407" y="2191720"/>
            <a:ext cx="13464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3333B2"/>
                </a:solidFill>
                <a:effectLst/>
                <a:latin typeface="CMR10"/>
              </a:rPr>
              <a:t>HEED++</a:t>
            </a:r>
          </a:p>
          <a:p>
            <a:r>
              <a:rPr lang="en-GB" dirty="0">
                <a:solidFill>
                  <a:srgbClr val="3333B2"/>
                </a:solidFill>
                <a:latin typeface="CMR10"/>
              </a:rPr>
              <a:t>Garfield</a:t>
            </a:r>
          </a:p>
          <a:p>
            <a:r>
              <a:rPr lang="en-GB" sz="1800" dirty="0">
                <a:solidFill>
                  <a:srgbClr val="3333B2"/>
                </a:solidFill>
                <a:effectLst/>
                <a:latin typeface="CMR10"/>
              </a:rPr>
              <a:t>Geant4 </a:t>
            </a:r>
            <a:endParaRPr lang="en-GB" dirty="0"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31838F-4B2C-604B-0124-01ABDFD19E97}"/>
              </a:ext>
            </a:extLst>
          </p:cNvPr>
          <p:cNvSpPr txBox="1"/>
          <p:nvPr/>
        </p:nvSpPr>
        <p:spPr>
          <a:xfrm>
            <a:off x="7131407" y="1880500"/>
            <a:ext cx="1643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err="1"/>
              <a:t>Softwares</a:t>
            </a:r>
            <a:r>
              <a:rPr lang="en-US" sz="1400" u="sng" dirty="0"/>
              <a:t> could use</a:t>
            </a:r>
          </a:p>
        </p:txBody>
      </p:sp>
    </p:spTree>
    <p:extLst>
      <p:ext uri="{BB962C8B-B14F-4D97-AF65-F5344CB8AC3E}">
        <p14:creationId xmlns:p14="http://schemas.microsoft.com/office/powerpoint/2010/main" val="138369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Correct for Drift time effect/Understand how it affects z to z’ mapping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D229DB69-AA2F-3187-76DE-AACB2C593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2" y="990805"/>
            <a:ext cx="4387047" cy="34795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5688C2-DB14-A4A2-F077-CF67165F9C25}"/>
              </a:ext>
            </a:extLst>
          </p:cNvPr>
          <p:cNvSpPr txBox="1"/>
          <p:nvPr/>
        </p:nvSpPr>
        <p:spPr>
          <a:xfrm>
            <a:off x="4688542" y="1222769"/>
            <a:ext cx="580992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First simple 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Assume anode timestamp value is before plasma starts to prop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Assume increase in prop time is caused by simple delayed start of plasma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Correct each timestamp by a small amount to account for the offset</a:t>
            </a:r>
          </a:p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CA8B62-EB2B-62D7-CFC3-836CEBAECFF3}"/>
              </a:ext>
            </a:extLst>
          </p:cNvPr>
          <p:cNvCxnSpPr/>
          <p:nvPr/>
        </p:nvCxnSpPr>
        <p:spPr>
          <a:xfrm flipV="1">
            <a:off x="1187885" y="2967318"/>
            <a:ext cx="1378850" cy="80682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75160E-3E12-E310-CAE9-703933F033F3}"/>
              </a:ext>
            </a:extLst>
          </p:cNvPr>
          <p:cNvCxnSpPr/>
          <p:nvPr/>
        </p:nvCxnSpPr>
        <p:spPr>
          <a:xfrm flipH="1">
            <a:off x="1877310" y="2173107"/>
            <a:ext cx="260772" cy="93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C588835-988C-6705-294B-BB123B4FA3BF}"/>
              </a:ext>
            </a:extLst>
          </p:cNvPr>
          <p:cNvSpPr txBox="1"/>
          <p:nvPr/>
        </p:nvSpPr>
        <p:spPr>
          <a:xfrm>
            <a:off x="1573367" y="1724262"/>
            <a:ext cx="1492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Use linear region to estimate offset</a:t>
            </a:r>
          </a:p>
        </p:txBody>
      </p:sp>
      <p:pic>
        <p:nvPicPr>
          <p:cNvPr id="21" name="Picture 20" descr="A graph of a function&#10;&#10;Description automatically generated">
            <a:extLst>
              <a:ext uri="{FF2B5EF4-FFF2-40B4-BE49-F238E27FC236}">
                <a16:creationId xmlns:a16="http://schemas.microsoft.com/office/drawing/2014/main" id="{660DC17E-926A-BA18-244D-DF36BD200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223" y="2650678"/>
            <a:ext cx="3169568" cy="31895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371819-9820-61F5-95BD-495FA2E7D3C4}"/>
              </a:ext>
            </a:extLst>
          </p:cNvPr>
          <p:cNvSpPr txBox="1"/>
          <p:nvPr/>
        </p:nvSpPr>
        <p:spPr>
          <a:xfrm>
            <a:off x="5927621" y="3978804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F9FD3E-E481-92F5-69FD-45C136736EEE}"/>
              </a:ext>
            </a:extLst>
          </p:cNvPr>
          <p:cNvSpPr txBox="1"/>
          <p:nvPr/>
        </p:nvSpPr>
        <p:spPr>
          <a:xfrm>
            <a:off x="7953627" y="5880291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F8D7E8-3198-3ABA-935A-08F5CF02B387}"/>
              </a:ext>
            </a:extLst>
          </p:cNvPr>
          <p:cNvSpPr txBox="1"/>
          <p:nvPr/>
        </p:nvSpPr>
        <p:spPr>
          <a:xfrm>
            <a:off x="9901786" y="2760731"/>
            <a:ext cx="2076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Red:y</a:t>
            </a:r>
            <a:r>
              <a:rPr lang="en-US" sz="1400" dirty="0"/>
              <a:t>=x</a:t>
            </a:r>
          </a:p>
          <a:p>
            <a:r>
              <a:rPr lang="en-US" sz="1400" dirty="0" err="1"/>
              <a:t>Green:corrected</a:t>
            </a:r>
            <a:r>
              <a:rPr lang="en-US" sz="1400" dirty="0"/>
              <a:t>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7ED8890-FBBF-FF0F-A30E-A66BF07C9FE8}"/>
                  </a:ext>
                </a:extLst>
              </p:cNvPr>
              <p:cNvSpPr txBox="1"/>
              <p:nvPr/>
            </p:nvSpPr>
            <p:spPr>
              <a:xfrm>
                <a:off x="862734" y="4714721"/>
                <a:ext cx="1385123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7ED8890-FBBF-FF0F-A30E-A66BF07C9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34" y="4714721"/>
                <a:ext cx="1385123" cy="501291"/>
              </a:xfrm>
              <a:prstGeom prst="rect">
                <a:avLst/>
              </a:prstGeom>
              <a:blipFill>
                <a:blip r:embed="rId4"/>
                <a:stretch>
                  <a:fillRect l="-3636" t="-2500" r="-909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9ED83C-35E9-5F6C-5676-64B6F3D23455}"/>
                  </a:ext>
                </a:extLst>
              </p:cNvPr>
              <p:cNvSpPr txBox="1"/>
              <p:nvPr/>
            </p:nvSpPr>
            <p:spPr>
              <a:xfrm>
                <a:off x="2799111" y="4715410"/>
                <a:ext cx="2322944" cy="530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𝑑𝑟𝑖𝑓𝑡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9ED83C-35E9-5F6C-5676-64B6F3D23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11" y="4715410"/>
                <a:ext cx="2322944" cy="530402"/>
              </a:xfrm>
              <a:prstGeom prst="rect">
                <a:avLst/>
              </a:prstGeom>
              <a:blipFill>
                <a:blip r:embed="rId5"/>
                <a:stretch>
                  <a:fillRect l="-1630" t="-2326" r="-543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49E928-DCD0-AD51-9F13-31587D6EEA4E}"/>
                  </a:ext>
                </a:extLst>
              </p:cNvPr>
              <p:cNvSpPr txBox="1"/>
              <p:nvPr/>
            </p:nvSpPr>
            <p:spPr>
              <a:xfrm>
                <a:off x="1596071" y="3468858"/>
                <a:ext cx="282255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49E928-DCD0-AD51-9F13-31587D6EE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071" y="3468858"/>
                <a:ext cx="2822557" cy="2918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E708CFA-74D9-5E62-A73D-1FC2CD0F9445}"/>
              </a:ext>
            </a:extLst>
          </p:cNvPr>
          <p:cNvSpPr txBox="1"/>
          <p:nvPr/>
        </p:nvSpPr>
        <p:spPr>
          <a:xfrm>
            <a:off x="400447" y="5398446"/>
            <a:ext cx="5640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Under these assumptions we are consistently underestimating our z values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BD6EC8-6B9D-20A0-D9D7-FA2951AA68A9}"/>
              </a:ext>
            </a:extLst>
          </p:cNvPr>
          <p:cNvSpPr txBox="1"/>
          <p:nvPr/>
        </p:nvSpPr>
        <p:spPr>
          <a:xfrm>
            <a:off x="413552" y="5773211"/>
            <a:ext cx="8000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Minimum on vertical position due to effect ~ 5% (effect we see is min error the unknown is probably larger)</a:t>
            </a:r>
          </a:p>
        </p:txBody>
      </p:sp>
    </p:spTree>
    <p:extLst>
      <p:ext uri="{BB962C8B-B14F-4D97-AF65-F5344CB8AC3E}">
        <p14:creationId xmlns:p14="http://schemas.microsoft.com/office/powerpoint/2010/main" val="1455776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rmAutofit fontScale="90000"/>
          </a:bodyPr>
          <a:lstStyle/>
          <a:p>
            <a:r>
              <a:rPr lang="en-US" dirty="0"/>
              <a:t>Vertical Position calculation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F37648-F744-D0E9-7BF3-A37AD21328CF}"/>
                  </a:ext>
                </a:extLst>
              </p:cNvPr>
              <p:cNvSpPr txBox="1"/>
              <p:nvPr/>
            </p:nvSpPr>
            <p:spPr>
              <a:xfrm>
                <a:off x="424865" y="2085915"/>
                <a:ext cx="1628587" cy="5817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F37648-F744-D0E9-7BF3-A37AD2132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65" y="2085915"/>
                <a:ext cx="1628587" cy="581762"/>
              </a:xfrm>
              <a:prstGeom prst="rect">
                <a:avLst/>
              </a:prstGeom>
              <a:blipFill>
                <a:blip r:embed="rId2"/>
                <a:stretch>
                  <a:fillRect l="-3101" r="-77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A74B01-0128-29DB-E307-C16699381BCA}"/>
                  </a:ext>
                </a:extLst>
              </p:cNvPr>
              <p:cNvSpPr txBox="1"/>
              <p:nvPr/>
            </p:nvSpPr>
            <p:spPr>
              <a:xfrm>
                <a:off x="4057538" y="2250373"/>
                <a:ext cx="1220655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A74B01-0128-29DB-E307-C16699381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538" y="2250373"/>
                <a:ext cx="1220655" cy="298415"/>
              </a:xfrm>
              <a:prstGeom prst="rect">
                <a:avLst/>
              </a:prstGeom>
              <a:blipFill>
                <a:blip r:embed="rId3"/>
                <a:stretch>
                  <a:fillRect l="-3093" r="-1031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EB0ADB-5DE7-84A4-174C-A7A8EF2646A1}"/>
                  </a:ext>
                </a:extLst>
              </p:cNvPr>
              <p:cNvSpPr txBox="1"/>
              <p:nvPr/>
            </p:nvSpPr>
            <p:spPr>
              <a:xfrm>
                <a:off x="257964" y="1697416"/>
                <a:ext cx="2021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Define a quantity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EB0ADB-5DE7-84A4-174C-A7A8EF264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64" y="1697416"/>
                <a:ext cx="2021644" cy="369332"/>
              </a:xfrm>
              <a:prstGeom prst="rect">
                <a:avLst/>
              </a:prstGeom>
              <a:blipFill>
                <a:blip r:embed="rId4"/>
                <a:stretch>
                  <a:fillRect l="-250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CADD3B-DA53-202B-F840-6865379EF3D2}"/>
                  </a:ext>
                </a:extLst>
              </p:cNvPr>
              <p:cNvSpPr txBox="1"/>
              <p:nvPr/>
            </p:nvSpPr>
            <p:spPr>
              <a:xfrm>
                <a:off x="558748" y="5499723"/>
                <a:ext cx="18492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This means </a:t>
                </a:r>
                <a:r>
                  <a:rPr lang="en-US" dirty="0">
                    <a:ea typeface="Cambria Math" panose="02040503050406030204" pitchFamily="18" charset="0"/>
                  </a:rPr>
                  <a:t>h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CADD3B-DA53-202B-F840-6865379EF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48" y="5499723"/>
                <a:ext cx="1849289" cy="646331"/>
              </a:xfrm>
              <a:prstGeom prst="rect">
                <a:avLst/>
              </a:prstGeom>
              <a:blipFill>
                <a:blip r:embed="rId5"/>
                <a:stretch>
                  <a:fillRect l="-3425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CFC729B-77D1-8CE6-23BB-075D3BFF6BB6}"/>
              </a:ext>
            </a:extLst>
          </p:cNvPr>
          <p:cNvSpPr txBox="1"/>
          <p:nvPr/>
        </p:nvSpPr>
        <p:spPr>
          <a:xfrm>
            <a:off x="257964" y="3071807"/>
            <a:ext cx="4333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plasma propagates at constant speed: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A7F99F-D57D-7A98-53CD-9E3C518E1E6E}"/>
                  </a:ext>
                </a:extLst>
              </p:cNvPr>
              <p:cNvSpPr txBox="1"/>
              <p:nvPr/>
            </p:nvSpPr>
            <p:spPr>
              <a:xfrm>
                <a:off x="698919" y="3563065"/>
                <a:ext cx="779316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A7F99F-D57D-7A98-53CD-9E3C518E1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19" y="3563065"/>
                <a:ext cx="779316" cy="526041"/>
              </a:xfrm>
              <a:prstGeom prst="rect">
                <a:avLst/>
              </a:prstGeom>
              <a:blipFill>
                <a:blip r:embed="rId6"/>
                <a:stretch>
                  <a:fillRect l="-6452" t="-2326" r="-161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704F40-C312-1CDE-89FE-3518D6A6A620}"/>
                  </a:ext>
                </a:extLst>
              </p:cNvPr>
              <p:cNvSpPr txBox="1"/>
              <p:nvPr/>
            </p:nvSpPr>
            <p:spPr>
              <a:xfrm>
                <a:off x="2424518" y="3569682"/>
                <a:ext cx="789960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704F40-C312-1CDE-89FE-3518D6A6A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518" y="3569682"/>
                <a:ext cx="789960" cy="525978"/>
              </a:xfrm>
              <a:prstGeom prst="rect">
                <a:avLst/>
              </a:prstGeom>
              <a:blipFill>
                <a:blip r:embed="rId7"/>
                <a:stretch>
                  <a:fillRect l="-6452" t="-4762" r="-322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2A7D13-D0A0-593F-FF95-34270E843559}"/>
                  </a:ext>
                </a:extLst>
              </p:cNvPr>
              <p:cNvSpPr txBox="1"/>
              <p:nvPr/>
            </p:nvSpPr>
            <p:spPr>
              <a:xfrm>
                <a:off x="555678" y="4496941"/>
                <a:ext cx="1816331" cy="858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2A7D13-D0A0-593F-FF95-34270E843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78" y="4496941"/>
                <a:ext cx="1816331" cy="858761"/>
              </a:xfrm>
              <a:prstGeom prst="rect">
                <a:avLst/>
              </a:prstGeom>
              <a:blipFill>
                <a:blip r:embed="rId8"/>
                <a:stretch>
                  <a:fillRect l="-1389"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9" descr="Content Placeholder 9">
            <a:extLst>
              <a:ext uri="{FF2B5EF4-FFF2-40B4-BE49-F238E27FC236}">
                <a16:creationId xmlns:a16="http://schemas.microsoft.com/office/drawing/2014/main" id="{9850DE6C-678F-5F47-3670-972E863C7B4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4773" t="40305"/>
          <a:stretch>
            <a:fillRect/>
          </a:stretch>
        </p:blipFill>
        <p:spPr>
          <a:xfrm>
            <a:off x="6971030" y="920364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CAE209-8587-1E27-03F3-051CCCB84545}"/>
              </a:ext>
            </a:extLst>
          </p:cNvPr>
          <p:cNvCxnSpPr>
            <a:cxnSpLocks/>
          </p:cNvCxnSpPr>
          <p:nvPr/>
        </p:nvCxnSpPr>
        <p:spPr>
          <a:xfrm>
            <a:off x="10554123" y="1993201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28B1C5-AC37-E230-87B8-2DFD86E9BAB1}"/>
              </a:ext>
            </a:extLst>
          </p:cNvPr>
          <p:cNvCxnSpPr>
            <a:cxnSpLocks/>
          </p:cNvCxnSpPr>
          <p:nvPr/>
        </p:nvCxnSpPr>
        <p:spPr>
          <a:xfrm flipH="1">
            <a:off x="7137592" y="1993201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64276A-8598-0F8A-1950-B852378B721B}"/>
              </a:ext>
            </a:extLst>
          </p:cNvPr>
          <p:cNvCxnSpPr>
            <a:cxnSpLocks/>
          </p:cNvCxnSpPr>
          <p:nvPr/>
        </p:nvCxnSpPr>
        <p:spPr>
          <a:xfrm>
            <a:off x="7097058" y="817406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8F7526-1CF4-2816-299B-2CF9DDC95550}"/>
              </a:ext>
            </a:extLst>
          </p:cNvPr>
          <p:cNvSpPr txBox="1"/>
          <p:nvPr/>
        </p:nvSpPr>
        <p:spPr>
          <a:xfrm>
            <a:off x="9330813" y="44807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0025C3-54D6-B8BF-63DD-133A6C057922}"/>
                  </a:ext>
                </a:extLst>
              </p:cNvPr>
              <p:cNvSpPr txBox="1"/>
              <p:nvPr/>
            </p:nvSpPr>
            <p:spPr>
              <a:xfrm>
                <a:off x="8703132" y="2000862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0025C3-54D6-B8BF-63DD-133A6C057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132" y="2000862"/>
                <a:ext cx="47263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91330-9570-BB95-55BD-3D83719C8524}"/>
                  </a:ext>
                </a:extLst>
              </p:cNvPr>
              <p:cNvSpPr txBox="1"/>
              <p:nvPr/>
            </p:nvSpPr>
            <p:spPr>
              <a:xfrm>
                <a:off x="11007764" y="1993201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91330-9570-BB95-55BD-3D83719C8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764" y="1993201"/>
                <a:ext cx="47795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7-point Star 21">
            <a:extLst>
              <a:ext uri="{FF2B5EF4-FFF2-40B4-BE49-F238E27FC236}">
                <a16:creationId xmlns:a16="http://schemas.microsoft.com/office/drawing/2014/main" id="{49A7A9BB-96AF-449E-E703-84CEF0D7471E}"/>
              </a:ext>
            </a:extLst>
          </p:cNvPr>
          <p:cNvSpPr/>
          <p:nvPr/>
        </p:nvSpPr>
        <p:spPr>
          <a:xfrm>
            <a:off x="10329267" y="1215348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08F340-D6CB-F5F6-F5E2-5D9D6B8064F2}"/>
              </a:ext>
            </a:extLst>
          </p:cNvPr>
          <p:cNvCxnSpPr>
            <a:stCxn id="19" idx="2"/>
            <a:endCxn id="15" idx="2"/>
          </p:cNvCxnSpPr>
          <p:nvPr/>
        </p:nvCxnSpPr>
        <p:spPr>
          <a:xfrm>
            <a:off x="9495281" y="817406"/>
            <a:ext cx="0" cy="11508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28AB46-604B-D3AB-94D2-0ED0B5CC3B4E}"/>
              </a:ext>
            </a:extLst>
          </p:cNvPr>
          <p:cNvCxnSpPr/>
          <p:nvPr/>
        </p:nvCxnSpPr>
        <p:spPr>
          <a:xfrm>
            <a:off x="9495281" y="1215347"/>
            <a:ext cx="98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FAB1A35-429B-4FD7-E5C6-D83BADDA6E2E}"/>
              </a:ext>
            </a:extLst>
          </p:cNvPr>
          <p:cNvSpPr txBox="1"/>
          <p:nvPr/>
        </p:nvSpPr>
        <p:spPr>
          <a:xfrm>
            <a:off x="9759027" y="93560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84CB24-ED66-88AB-F5B5-769A8AFFB904}"/>
              </a:ext>
            </a:extLst>
          </p:cNvPr>
          <p:cNvSpPr txBox="1"/>
          <p:nvPr/>
        </p:nvSpPr>
        <p:spPr>
          <a:xfrm>
            <a:off x="3113594" y="1697662"/>
            <a:ext cx="319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plasma propagation time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88D7B1C-3C55-C72D-0484-0A4BFAC1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91005C-5FC5-9511-FA1C-24DB94A6FEAB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75230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8527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Correcting vertical position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46CE2B-E1CC-EB33-E21F-BD667E8B5A0D}"/>
              </a:ext>
            </a:extLst>
          </p:cNvPr>
          <p:cNvSpPr txBox="1"/>
          <p:nvPr/>
        </p:nvSpPr>
        <p:spPr>
          <a:xfrm>
            <a:off x="371553" y="1521202"/>
            <a:ext cx="11566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Linear velocity assumption: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07E38C-5A8A-346B-228C-7250F384A61A}"/>
                  </a:ext>
                </a:extLst>
              </p:cNvPr>
              <p:cNvSpPr txBox="1"/>
              <p:nvPr/>
            </p:nvSpPr>
            <p:spPr>
              <a:xfrm>
                <a:off x="2938039" y="1464263"/>
                <a:ext cx="1264192" cy="452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07E38C-5A8A-346B-228C-7250F384A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039" y="1464263"/>
                <a:ext cx="1264192" cy="452432"/>
              </a:xfrm>
              <a:prstGeom prst="rect">
                <a:avLst/>
              </a:prstGeom>
              <a:blipFill>
                <a:blip r:embed="rId2"/>
                <a:stretch>
                  <a:fillRect l="-3000" t="-2778" r="-2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60A37A0-5B47-A7FB-B997-53ADF493B34B}"/>
              </a:ext>
            </a:extLst>
          </p:cNvPr>
          <p:cNvSpPr txBox="1"/>
          <p:nvPr/>
        </p:nvSpPr>
        <p:spPr>
          <a:xfrm>
            <a:off x="371553" y="2307347"/>
            <a:ext cx="11566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NEMO-3 correction: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0B907D-7133-489E-86ED-5DA6EF5FB098}"/>
                  </a:ext>
                </a:extLst>
              </p:cNvPr>
              <p:cNvSpPr txBox="1"/>
              <p:nvPr/>
            </p:nvSpPr>
            <p:spPr>
              <a:xfrm>
                <a:off x="2770311" y="2196066"/>
                <a:ext cx="4697825" cy="561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 sz="1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num>
                        <m:den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0B907D-7133-489E-86ED-5DA6EF5FB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311" y="2196066"/>
                <a:ext cx="4697825" cy="5611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CB10E5E-8724-B97E-032B-9B22C7B1B16E}"/>
              </a:ext>
            </a:extLst>
          </p:cNvPr>
          <p:cNvSpPr txBox="1"/>
          <p:nvPr/>
        </p:nvSpPr>
        <p:spPr>
          <a:xfrm>
            <a:off x="411658" y="3192911"/>
            <a:ext cx="1870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New correction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A1D66B-EE6D-1296-03E9-0A1A8F681959}"/>
                  </a:ext>
                </a:extLst>
              </p:cNvPr>
              <p:cNvSpPr txBox="1"/>
              <p:nvPr/>
            </p:nvSpPr>
            <p:spPr>
              <a:xfrm>
                <a:off x="720469" y="2941731"/>
                <a:ext cx="8037095" cy="885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𝑆𝑁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>
                            <m:f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𝑆𝑁</m:t>
                                  </m:r>
                                </m:sub>
                              </m:sSub>
                            </m:den>
                          </m:f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A1D66B-EE6D-1296-03E9-0A1A8F681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69" y="2941731"/>
                <a:ext cx="8037095" cy="8853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DE2DF21-B376-E528-5905-5FF83820A818}"/>
              </a:ext>
            </a:extLst>
          </p:cNvPr>
          <p:cNvSpPr txBox="1"/>
          <p:nvPr/>
        </p:nvSpPr>
        <p:spPr>
          <a:xfrm>
            <a:off x="6828500" y="3192911"/>
            <a:ext cx="3102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(based off constant deceleration model)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EA3F42-2027-7167-300E-C617B37BD966}"/>
                  </a:ext>
                </a:extLst>
              </p:cNvPr>
              <p:cNvSpPr txBox="1"/>
              <p:nvPr/>
            </p:nvSpPr>
            <p:spPr>
              <a:xfrm>
                <a:off x="138942" y="3912768"/>
                <a:ext cx="6096000" cy="461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𝑆𝑁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EA3F42-2027-7167-300E-C617B37BD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42" y="3912768"/>
                <a:ext cx="6096000" cy="4612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678E4FC-88A8-3683-C5B8-A9B75F6D5FC2}"/>
              </a:ext>
            </a:extLst>
          </p:cNvPr>
          <p:cNvSpPr txBox="1"/>
          <p:nvPr/>
        </p:nvSpPr>
        <p:spPr>
          <a:xfrm>
            <a:off x="3900816" y="3968979"/>
            <a:ext cx="7102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being a good reconstruction method relies on a constant relationship between a and 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must be investigated otherwise more error will be added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8261C1-2352-8FAF-CD03-00EB75B7F940}"/>
              </a:ext>
            </a:extLst>
          </p:cNvPr>
          <p:cNvSpPr txBox="1"/>
          <p:nvPr/>
        </p:nvSpPr>
        <p:spPr>
          <a:xfrm>
            <a:off x="411658" y="5112979"/>
            <a:ext cx="456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idea? – include drift time dependance??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43518D-9AAE-5365-FE78-E82FD7B32FD7}"/>
              </a:ext>
            </a:extLst>
          </p:cNvPr>
          <p:cNvSpPr txBox="1"/>
          <p:nvPr/>
        </p:nvSpPr>
        <p:spPr>
          <a:xfrm>
            <a:off x="5598695" y="1071484"/>
            <a:ext cx="4112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 practice this model returns the expected correction</a:t>
            </a:r>
          </a:p>
        </p:txBody>
      </p:sp>
    </p:spTree>
    <p:extLst>
      <p:ext uri="{BB962C8B-B14F-4D97-AF65-F5344CB8AC3E}">
        <p14:creationId xmlns:p14="http://schemas.microsoft.com/office/powerpoint/2010/main" val="3958028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304261" y="-56315"/>
            <a:ext cx="8527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Correcting vertical position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B10E5E-8724-B97E-032B-9B22C7B1B16E}"/>
              </a:ext>
            </a:extLst>
          </p:cNvPr>
          <p:cNvSpPr txBox="1"/>
          <p:nvPr/>
        </p:nvSpPr>
        <p:spPr>
          <a:xfrm>
            <a:off x="701846" y="1069334"/>
            <a:ext cx="1870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New correction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A1D66B-EE6D-1296-03E9-0A1A8F681959}"/>
                  </a:ext>
                </a:extLst>
              </p:cNvPr>
              <p:cNvSpPr txBox="1"/>
              <p:nvPr/>
            </p:nvSpPr>
            <p:spPr>
              <a:xfrm>
                <a:off x="1010657" y="818154"/>
                <a:ext cx="8037095" cy="885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𝑆𝑁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>
                            <m:f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𝑆𝑁</m:t>
                                  </m:r>
                                </m:sub>
                              </m:sSub>
                            </m:den>
                          </m:f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A1D66B-EE6D-1296-03E9-0A1A8F681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57" y="818154"/>
                <a:ext cx="8037095" cy="8853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DE2DF21-B376-E528-5905-5FF83820A818}"/>
              </a:ext>
            </a:extLst>
          </p:cNvPr>
          <p:cNvSpPr txBox="1"/>
          <p:nvPr/>
        </p:nvSpPr>
        <p:spPr>
          <a:xfrm>
            <a:off x="7118688" y="1069334"/>
            <a:ext cx="3102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(based off constant deceleration model)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EA3F42-2027-7167-300E-C617B37BD966}"/>
                  </a:ext>
                </a:extLst>
              </p:cNvPr>
              <p:cNvSpPr txBox="1"/>
              <p:nvPr/>
            </p:nvSpPr>
            <p:spPr>
              <a:xfrm>
                <a:off x="429130" y="1789191"/>
                <a:ext cx="6096000" cy="461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𝑆𝑁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EA3F42-2027-7167-300E-C617B37BD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30" y="1789191"/>
                <a:ext cx="6096000" cy="461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678E4FC-88A8-3683-C5B8-A9B75F6D5FC2}"/>
              </a:ext>
            </a:extLst>
          </p:cNvPr>
          <p:cNvSpPr txBox="1"/>
          <p:nvPr/>
        </p:nvSpPr>
        <p:spPr>
          <a:xfrm>
            <a:off x="4191004" y="1845402"/>
            <a:ext cx="7102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being a good reconstruction method relies on a constant relationship between a and 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must be investigated otherwise more error will be added 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26A72-DF74-82F2-0A41-920ED7949401}"/>
              </a:ext>
            </a:extLst>
          </p:cNvPr>
          <p:cNvGrpSpPr/>
          <p:nvPr/>
        </p:nvGrpSpPr>
        <p:grpSpPr>
          <a:xfrm>
            <a:off x="1637038" y="2451635"/>
            <a:ext cx="3597443" cy="3012877"/>
            <a:chOff x="117934" y="1981269"/>
            <a:chExt cx="3750130" cy="3012877"/>
          </a:xfrm>
        </p:grpSpPr>
        <p:pic>
          <p:nvPicPr>
            <p:cNvPr id="59" name="Picture 58" descr="A graph of a line&#10;&#10;Description automatically generated">
              <a:extLst>
                <a:ext uri="{FF2B5EF4-FFF2-40B4-BE49-F238E27FC236}">
                  <a16:creationId xmlns:a16="http://schemas.microsoft.com/office/drawing/2014/main" id="{D7DA4B47-6B7D-58DC-0C39-1CD05CA2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934" y="1981269"/>
              <a:ext cx="3750130" cy="284936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B2A3116-3AB9-E2A2-E32D-58507B674E6E}"/>
                </a:ext>
              </a:extLst>
            </p:cNvPr>
            <p:cNvSpPr txBox="1"/>
            <p:nvPr/>
          </p:nvSpPr>
          <p:spPr>
            <a:xfrm>
              <a:off x="117934" y="3236674"/>
              <a:ext cx="26481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B343349-DCD1-A2FE-92E5-5202DE378663}"/>
                </a:ext>
              </a:extLst>
            </p:cNvPr>
            <p:cNvSpPr txBox="1"/>
            <p:nvPr/>
          </p:nvSpPr>
          <p:spPr>
            <a:xfrm>
              <a:off x="1928585" y="4686369"/>
              <a:ext cx="32412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h’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8725CB-3942-8767-3A7B-58899CEFB772}"/>
                </a:ext>
              </a:extLst>
            </p:cNvPr>
            <p:cNvSpPr txBox="1"/>
            <p:nvPr/>
          </p:nvSpPr>
          <p:spPr>
            <a:xfrm>
              <a:off x="1928585" y="4686369"/>
              <a:ext cx="29367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h’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4F746A0-08A4-0E24-2ED7-B4BAEA2B4807}"/>
                </a:ext>
              </a:extLst>
            </p:cNvPr>
            <p:cNvSpPr/>
            <p:nvPr/>
          </p:nvSpPr>
          <p:spPr>
            <a:xfrm>
              <a:off x="1484671" y="2038659"/>
              <a:ext cx="1386131" cy="203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C1ABFCF-E32B-292E-F5F9-7C5C2D24557A}"/>
                </a:ext>
              </a:extLst>
            </p:cNvPr>
            <p:cNvSpPr/>
            <p:nvPr/>
          </p:nvSpPr>
          <p:spPr>
            <a:xfrm>
              <a:off x="831128" y="4596144"/>
              <a:ext cx="291116" cy="138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9F95FF-74FA-E120-7B0A-483FA32C31BA}"/>
                </a:ext>
              </a:extLst>
            </p:cNvPr>
            <p:cNvSpPr/>
            <p:nvPr/>
          </p:nvSpPr>
          <p:spPr>
            <a:xfrm>
              <a:off x="1379856" y="4591877"/>
              <a:ext cx="291116" cy="138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B420B89-89B3-A4BF-A668-CF29F9C66D34}"/>
                </a:ext>
              </a:extLst>
            </p:cNvPr>
            <p:cNvSpPr/>
            <p:nvPr/>
          </p:nvSpPr>
          <p:spPr>
            <a:xfrm>
              <a:off x="1913713" y="4586113"/>
              <a:ext cx="291116" cy="138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795DC09-108E-E5ED-98F3-F486F3B30CA5}"/>
                </a:ext>
              </a:extLst>
            </p:cNvPr>
            <p:cNvSpPr/>
            <p:nvPr/>
          </p:nvSpPr>
          <p:spPr>
            <a:xfrm>
              <a:off x="2485093" y="4578525"/>
              <a:ext cx="291116" cy="138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1CB1764-15FA-F1CA-B8C0-C537B90B406B}"/>
                </a:ext>
              </a:extLst>
            </p:cNvPr>
            <p:cNvSpPr/>
            <p:nvPr/>
          </p:nvSpPr>
          <p:spPr>
            <a:xfrm>
              <a:off x="3051027" y="4586113"/>
              <a:ext cx="291116" cy="138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0185430-E2D7-88AB-F3CE-6828B2B3D801}"/>
                </a:ext>
              </a:extLst>
            </p:cNvPr>
            <p:cNvSpPr txBox="1"/>
            <p:nvPr/>
          </p:nvSpPr>
          <p:spPr>
            <a:xfrm>
              <a:off x="822047" y="4543119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0.1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BC43F05-4F60-E623-0369-F0F7C05B3794}"/>
                </a:ext>
              </a:extLst>
            </p:cNvPr>
            <p:cNvSpPr txBox="1"/>
            <p:nvPr/>
          </p:nvSpPr>
          <p:spPr>
            <a:xfrm>
              <a:off x="1364127" y="4560713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0.3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C6A9667-6E0A-D168-D88C-7F890B7394ED}"/>
                </a:ext>
              </a:extLst>
            </p:cNvPr>
            <p:cNvSpPr txBox="1"/>
            <p:nvPr/>
          </p:nvSpPr>
          <p:spPr>
            <a:xfrm>
              <a:off x="1909349" y="4568990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0.5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FCF1DDB-CCD0-7EA9-C319-CB459169C87E}"/>
                </a:ext>
              </a:extLst>
            </p:cNvPr>
            <p:cNvSpPr txBox="1"/>
            <p:nvPr/>
          </p:nvSpPr>
          <p:spPr>
            <a:xfrm>
              <a:off x="2474890" y="4560713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0.7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A4334DD-08AD-A6D7-AEEC-06F61A4A2D7C}"/>
                </a:ext>
              </a:extLst>
            </p:cNvPr>
            <p:cNvSpPr txBox="1"/>
            <p:nvPr/>
          </p:nvSpPr>
          <p:spPr>
            <a:xfrm>
              <a:off x="3033640" y="4550206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0.9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F4A4BE-C680-5D22-1B2D-2DFA0807613A}"/>
              </a:ext>
            </a:extLst>
          </p:cNvPr>
          <p:cNvGrpSpPr/>
          <p:nvPr/>
        </p:nvGrpSpPr>
        <p:grpSpPr>
          <a:xfrm>
            <a:off x="6321930" y="2581560"/>
            <a:ext cx="3364568" cy="2918649"/>
            <a:chOff x="6321930" y="2913922"/>
            <a:chExt cx="3364568" cy="29186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500F6A2-BF7E-60E1-0AFE-4E28FFF22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"/>
            <a:stretch/>
          </p:blipFill>
          <p:spPr>
            <a:xfrm>
              <a:off x="6629707" y="2913922"/>
              <a:ext cx="3056791" cy="26583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3E7D303-9D08-F9C9-7C16-1A5F53E37D97}"/>
                    </a:ext>
                  </a:extLst>
                </p:cNvPr>
                <p:cNvSpPr txBox="1"/>
                <p:nvPr/>
              </p:nvSpPr>
              <p:spPr>
                <a:xfrm rot="16200000">
                  <a:off x="6039898" y="4036457"/>
                  <a:ext cx="87184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𝑆𝑁</m:t>
                            </m:r>
                          </m:sub>
                          <m:sup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3E7D303-9D08-F9C9-7C16-1A5F53E37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039898" y="4036457"/>
                  <a:ext cx="871842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8CD4D90-78E3-32BB-5715-6E5156329158}"/>
                    </a:ext>
                  </a:extLst>
                </p:cNvPr>
                <p:cNvSpPr txBox="1"/>
                <p:nvPr/>
              </p:nvSpPr>
              <p:spPr>
                <a:xfrm>
                  <a:off x="7988713" y="5524794"/>
                  <a:ext cx="54095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8CD4D90-78E3-32BB-5715-6E5156329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8713" y="5524794"/>
                  <a:ext cx="540959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88B2066-ACD0-CB7E-C3D2-9D989238663D}"/>
                  </a:ext>
                </a:extLst>
              </p:cNvPr>
              <p:cNvSpPr txBox="1"/>
              <p:nvPr/>
            </p:nvSpPr>
            <p:spPr>
              <a:xfrm>
                <a:off x="304261" y="5544926"/>
                <a:ext cx="11056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This new calculation provides the expected shift compared to the linear reconstruction and compensates for deceleration effects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But we need to be 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𝑆𝑁</m:t>
                        </m:r>
                      </m:sub>
                    </m:sSub>
                  </m:oMath>
                </a14:m>
                <a:r>
                  <a:rPr lang="en-US" sz="1600" dirty="0"/>
                  <a:t> is a useful/constant variable for cells - if it varies by event this isn’t a good choice of equation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88B2066-ACD0-CB7E-C3D2-9D989238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61" y="5544926"/>
                <a:ext cx="11056617" cy="584775"/>
              </a:xfrm>
              <a:prstGeom prst="rect">
                <a:avLst/>
              </a:prstGeom>
              <a:blipFill>
                <a:blip r:embed="rId8"/>
                <a:stretch>
                  <a:fillRect l="-230" t="-2128" r="-34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16AEC72-A6EF-78F4-9B2D-FECFBEB5349D}"/>
              </a:ext>
            </a:extLst>
          </p:cNvPr>
          <p:cNvSpPr txBox="1"/>
          <p:nvPr/>
        </p:nvSpPr>
        <p:spPr>
          <a:xfrm>
            <a:off x="9686498" y="3660873"/>
            <a:ext cx="114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(real data)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89ADCA-25B1-B8E4-B783-1299A31B9EEF}"/>
              </a:ext>
            </a:extLst>
          </p:cNvPr>
          <p:cNvSpPr txBox="1"/>
          <p:nvPr/>
        </p:nvSpPr>
        <p:spPr>
          <a:xfrm>
            <a:off x="632290" y="3707040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(model)</a:t>
            </a:r>
          </a:p>
        </p:txBody>
      </p:sp>
    </p:spTree>
    <p:extLst>
      <p:ext uri="{BB962C8B-B14F-4D97-AF65-F5344CB8AC3E}">
        <p14:creationId xmlns:p14="http://schemas.microsoft.com/office/powerpoint/2010/main" val="1712334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657386-E251-F805-120D-76633A76D185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5841D34A-BBE7-8440-61A4-B7E3C2B24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261" y="1235869"/>
            <a:ext cx="11579255" cy="5223693"/>
          </a:xfrm>
        </p:spPr>
        <p:txBody>
          <a:bodyPr>
            <a:normAutofit/>
          </a:bodyPr>
          <a:lstStyle/>
          <a:p>
            <a:r>
              <a:rPr lang="en-US" sz="1800" dirty="0"/>
              <a:t>Compare track height to calculated height </a:t>
            </a:r>
          </a:p>
          <a:p>
            <a:r>
              <a:rPr lang="en-US" sz="1800" dirty="0"/>
              <a:t>Width of this distribution indicates error on our vertical position</a:t>
            </a:r>
          </a:p>
          <a:p>
            <a:r>
              <a:rPr lang="en-US" sz="1800" dirty="0"/>
              <a:t>Width provides useful metric when testing new height formula</a:t>
            </a:r>
          </a:p>
          <a:p>
            <a:r>
              <a:rPr lang="en-US" sz="1800" dirty="0"/>
              <a:t>(also very useful when validating use of anode timestamps)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Other variables also affect distribution: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E6F1C-31E5-EA3E-1C72-E31F5CFC8992}"/>
              </a:ext>
            </a:extLst>
          </p:cNvPr>
          <p:cNvCxnSpPr/>
          <p:nvPr/>
        </p:nvCxnSpPr>
        <p:spPr>
          <a:xfrm>
            <a:off x="5830750" y="119870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5CB4EEF-471B-C02B-91A3-9EAD0EA3ACDC}"/>
              </a:ext>
            </a:extLst>
          </p:cNvPr>
          <p:cNvSpPr/>
          <p:nvPr/>
        </p:nvSpPr>
        <p:spPr>
          <a:xfrm>
            <a:off x="7082115" y="1761179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5147C5-2E69-BA6D-A1A5-9AF81F353B90}"/>
              </a:ext>
            </a:extLst>
          </p:cNvPr>
          <p:cNvCxnSpPr>
            <a:cxnSpLocks/>
          </p:cNvCxnSpPr>
          <p:nvPr/>
        </p:nvCxnSpPr>
        <p:spPr>
          <a:xfrm flipV="1">
            <a:off x="7125042" y="1311814"/>
            <a:ext cx="4837811" cy="853879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05BA1DB1-A213-16CD-E890-DF576E99AE81}"/>
              </a:ext>
            </a:extLst>
          </p:cNvPr>
          <p:cNvSpPr/>
          <p:nvPr/>
        </p:nvSpPr>
        <p:spPr>
          <a:xfrm>
            <a:off x="8254679" y="1289118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92C7DD-C50A-56E2-361B-570A391F734A}"/>
              </a:ext>
            </a:extLst>
          </p:cNvPr>
          <p:cNvSpPr/>
          <p:nvPr/>
        </p:nvSpPr>
        <p:spPr>
          <a:xfrm>
            <a:off x="9410192" y="1955481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44093F-FB28-1DAC-9AF4-952562F5C681}"/>
              </a:ext>
            </a:extLst>
          </p:cNvPr>
          <p:cNvSpPr/>
          <p:nvPr/>
        </p:nvSpPr>
        <p:spPr>
          <a:xfrm>
            <a:off x="10584955" y="2043015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11412B-48EF-AC40-F337-78E0A93B10F9}"/>
              </a:ext>
            </a:extLst>
          </p:cNvPr>
          <p:cNvSpPr/>
          <p:nvPr/>
        </p:nvSpPr>
        <p:spPr>
          <a:xfrm>
            <a:off x="11630813" y="968405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52C7E15-095A-E766-E965-E855FB9F5866}"/>
              </a:ext>
            </a:extLst>
          </p:cNvPr>
          <p:cNvCxnSpPr>
            <a:stCxn id="23" idx="4"/>
          </p:cNvCxnSpPr>
          <p:nvPr/>
        </p:nvCxnSpPr>
        <p:spPr>
          <a:xfrm>
            <a:off x="7160809" y="1917148"/>
            <a:ext cx="0" cy="24854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CFEDD4F-6970-179F-72C5-E425C0E21CE5}"/>
              </a:ext>
            </a:extLst>
          </p:cNvPr>
          <p:cNvCxnSpPr>
            <a:cxnSpLocks/>
          </p:cNvCxnSpPr>
          <p:nvPr/>
        </p:nvCxnSpPr>
        <p:spPr>
          <a:xfrm>
            <a:off x="8335866" y="1445087"/>
            <a:ext cx="0" cy="517789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A12F2FA-FD0E-561E-B965-87017285CF30}"/>
              </a:ext>
            </a:extLst>
          </p:cNvPr>
          <p:cNvCxnSpPr>
            <a:cxnSpLocks/>
          </p:cNvCxnSpPr>
          <p:nvPr/>
        </p:nvCxnSpPr>
        <p:spPr>
          <a:xfrm>
            <a:off x="10661155" y="1556922"/>
            <a:ext cx="0" cy="51778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22F0B6-07E5-F39F-3C23-913630D7E657}"/>
              </a:ext>
            </a:extLst>
          </p:cNvPr>
          <p:cNvCxnSpPr>
            <a:cxnSpLocks/>
          </p:cNvCxnSpPr>
          <p:nvPr/>
        </p:nvCxnSpPr>
        <p:spPr>
          <a:xfrm>
            <a:off x="11709507" y="1107125"/>
            <a:ext cx="0" cy="24854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2E98901-F673-D383-7A75-B323CA342AA6}"/>
              </a:ext>
            </a:extLst>
          </p:cNvPr>
          <p:cNvSpPr/>
          <p:nvPr/>
        </p:nvSpPr>
        <p:spPr>
          <a:xfrm>
            <a:off x="6918158" y="942482"/>
            <a:ext cx="5087619" cy="13316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FDAEE1-8718-2E7E-0C2B-FB69CBE4C390}"/>
              </a:ext>
            </a:extLst>
          </p:cNvPr>
          <p:cNvSpPr txBox="1"/>
          <p:nvPr/>
        </p:nvSpPr>
        <p:spPr>
          <a:xfrm>
            <a:off x="9054777" y="590213"/>
            <a:ext cx="85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Tracker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72248-26DE-C46B-DAA8-F731086C7681}"/>
              </a:ext>
            </a:extLst>
          </p:cNvPr>
          <p:cNvSpPr txBox="1"/>
          <p:nvPr/>
        </p:nvSpPr>
        <p:spPr>
          <a:xfrm>
            <a:off x="7126670" y="1874467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aseline="-25000" dirty="0">
                <a:latin typeface="Google Sans"/>
              </a:rPr>
              <a:t>1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1BDEA-5D7F-6F1D-15B6-41EE7B0F41CF}"/>
              </a:ext>
            </a:extLst>
          </p:cNvPr>
          <p:cNvSpPr txBox="1"/>
          <p:nvPr/>
        </p:nvSpPr>
        <p:spPr>
          <a:xfrm>
            <a:off x="8296024" y="154816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aseline="-25000" dirty="0">
                <a:latin typeface="Google Sans"/>
              </a:rPr>
              <a:t>2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5ACE52-2DA8-D2DE-B011-A59A95531399}"/>
              </a:ext>
            </a:extLst>
          </p:cNvPr>
          <p:cNvSpPr txBox="1"/>
          <p:nvPr/>
        </p:nvSpPr>
        <p:spPr>
          <a:xfrm>
            <a:off x="10588983" y="1673865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="0" i="0" u="none" strike="noStrike" baseline="-25000" dirty="0">
                <a:effectLst/>
                <a:latin typeface="Google Sans"/>
              </a:rPr>
              <a:t>4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1B3242-08BE-284E-6E86-90FB83B3A2AB}"/>
              </a:ext>
            </a:extLst>
          </p:cNvPr>
          <p:cNvSpPr txBox="1"/>
          <p:nvPr/>
        </p:nvSpPr>
        <p:spPr>
          <a:xfrm>
            <a:off x="11443609" y="1084170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="0" i="0" u="none" strike="noStrike" baseline="-25000" dirty="0">
                <a:effectLst/>
                <a:latin typeface="Google Sans"/>
              </a:rPr>
              <a:t>5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978AC-2F11-A065-56F2-2F55A83C4AE2}"/>
              </a:ext>
            </a:extLst>
          </p:cNvPr>
          <p:cNvSpPr txBox="1"/>
          <p:nvPr/>
        </p:nvSpPr>
        <p:spPr>
          <a:xfrm>
            <a:off x="9454747" y="171227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aseline="-25000" dirty="0">
                <a:latin typeface="Google Sans"/>
              </a:rPr>
              <a:t>3</a:t>
            </a:r>
            <a:endParaRPr lang="en-US" sz="12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E7DE15-DE52-B0FA-D43B-8F0681D2F56F}"/>
              </a:ext>
            </a:extLst>
          </p:cNvPr>
          <p:cNvCxnSpPr>
            <a:cxnSpLocks/>
          </p:cNvCxnSpPr>
          <p:nvPr/>
        </p:nvCxnSpPr>
        <p:spPr>
          <a:xfrm flipH="1" flipV="1">
            <a:off x="9484126" y="1712502"/>
            <a:ext cx="4760" cy="2644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BBACDAA-B139-4E2D-0F56-3085CE7931BE}"/>
              </a:ext>
            </a:extLst>
          </p:cNvPr>
          <p:cNvSpPr txBox="1"/>
          <p:nvPr/>
        </p:nvSpPr>
        <p:spPr>
          <a:xfrm>
            <a:off x="896533" y="4629291"/>
            <a:ext cx="3117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-Angle of the hit</a:t>
            </a:r>
          </a:p>
          <a:p>
            <a:r>
              <a:rPr lang="en-US" sz="1600" dirty="0"/>
              <a:t>-Height of hit in cell</a:t>
            </a:r>
          </a:p>
          <a:p>
            <a:r>
              <a:rPr lang="en-US" sz="1600" dirty="0"/>
              <a:t>-Use of anode timestamps</a:t>
            </a:r>
          </a:p>
          <a:p>
            <a:r>
              <a:rPr lang="en-US" sz="1600" dirty="0"/>
              <a:t>-Distance of track from anode wire </a:t>
            </a:r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9CF960E-138E-5F12-B74B-DC1F9FEB9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18" y="367149"/>
            <a:ext cx="10515600" cy="526973"/>
          </a:xfrm>
        </p:spPr>
        <p:txBody>
          <a:bodyPr>
            <a:noAutofit/>
          </a:bodyPr>
          <a:lstStyle/>
          <a:p>
            <a:r>
              <a:rPr lang="en-US" sz="2800" dirty="0"/>
              <a:t>Ways to test improved reconstruction models</a:t>
            </a:r>
          </a:p>
        </p:txBody>
      </p:sp>
      <p:pic>
        <p:nvPicPr>
          <p:cNvPr id="55" name="Picture 5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28E1E1E-2EE0-36A7-6CED-353994B02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026" y="2453197"/>
            <a:ext cx="3681441" cy="354127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18B1004-7A20-A59A-B5D7-E50991667B3B}"/>
              </a:ext>
            </a:extLst>
          </p:cNvPr>
          <p:cNvSpPr txBox="1"/>
          <p:nvPr/>
        </p:nvSpPr>
        <p:spPr>
          <a:xfrm>
            <a:off x="9175709" y="5949966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b="0" i="0" u="none" strike="noStrike" dirty="0">
                <a:effectLst/>
                <a:latin typeface="Google Sans"/>
              </a:rPr>
              <a:t>δ</a:t>
            </a:r>
            <a:r>
              <a:rPr lang="en-GB" sz="1400" b="0" i="0" u="none" strike="noStrike" dirty="0">
                <a:effectLst/>
                <a:latin typeface="Google Sans"/>
              </a:rPr>
              <a:t> (mm)</a:t>
            </a:r>
            <a:endParaRPr lang="en-US" sz="1400" dirty="0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A8EA5C91-5963-60DD-F621-52E1BA69D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32</a:t>
            </a:fld>
            <a:endParaRPr lang="en-US"/>
          </a:p>
        </p:txBody>
      </p:sp>
      <p:pic>
        <p:nvPicPr>
          <p:cNvPr id="72" name="Content Placeholder 9" descr="Content Placeholder 9">
            <a:extLst>
              <a:ext uri="{FF2B5EF4-FFF2-40B4-BE49-F238E27FC236}">
                <a16:creationId xmlns:a16="http://schemas.microsoft.com/office/drawing/2014/main" id="{4E27FB63-F29F-5079-F3ED-14638E5F3E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>
            <a:off x="970585" y="3065006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6D8F16E-546B-9A8A-EF3D-1575DD93906D}"/>
              </a:ext>
            </a:extLst>
          </p:cNvPr>
          <p:cNvCxnSpPr>
            <a:cxnSpLocks/>
          </p:cNvCxnSpPr>
          <p:nvPr/>
        </p:nvCxnSpPr>
        <p:spPr>
          <a:xfrm flipV="1">
            <a:off x="3274141" y="3065006"/>
            <a:ext cx="1563800" cy="8910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09D3F770-4A16-B518-E1B2-DF384938A696}"/>
              </a:ext>
            </a:extLst>
          </p:cNvPr>
          <p:cNvSpPr/>
          <p:nvPr/>
        </p:nvSpPr>
        <p:spPr>
          <a:xfrm>
            <a:off x="3401303" y="3114939"/>
            <a:ext cx="807522" cy="631610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A4C7E28-2913-ECF8-D52F-46AD26927568}"/>
              </a:ext>
            </a:extLst>
          </p:cNvPr>
          <p:cNvSpPr txBox="1"/>
          <p:nvPr/>
        </p:nvSpPr>
        <p:spPr>
          <a:xfrm>
            <a:off x="3805064" y="3187916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l-GR" b="0" i="0" u="none" strike="noStrike" dirty="0">
                <a:effectLst/>
                <a:latin typeface="Google Sans"/>
              </a:rPr>
              <a:t>θ</a:t>
            </a:r>
            <a:endParaRPr lang="en-US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74AEE7-F336-B4A0-5F55-4393E4560007}"/>
              </a:ext>
            </a:extLst>
          </p:cNvPr>
          <p:cNvCxnSpPr>
            <a:cxnSpLocks/>
          </p:cNvCxnSpPr>
          <p:nvPr/>
        </p:nvCxnSpPr>
        <p:spPr>
          <a:xfrm>
            <a:off x="3809694" y="3065006"/>
            <a:ext cx="0" cy="891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4C4E280-3764-CCB6-9709-D9E358918C76}"/>
              </a:ext>
            </a:extLst>
          </p:cNvPr>
          <p:cNvSpPr txBox="1"/>
          <p:nvPr/>
        </p:nvSpPr>
        <p:spPr>
          <a:xfrm>
            <a:off x="138713" y="5825643"/>
            <a:ext cx="6676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(Using Tomas’ tracking software 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TomasKrizak</a:t>
            </a:r>
            <a:r>
              <a:rPr lang="en-US" sz="1600" dirty="0"/>
              <a:t>/</a:t>
            </a:r>
            <a:r>
              <a:rPr lang="en-US" sz="1600" dirty="0" err="1"/>
              <a:t>TKEvent</a:t>
            </a:r>
            <a:r>
              <a:rPr lang="en-US" sz="1600" dirty="0"/>
              <a:t>)***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67DA980-F469-BB4F-F3D1-C6A57CECA7D9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395544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  <p:bldP spid="27" grpId="0" animBg="1"/>
      <p:bldP spid="28" grpId="0" animBg="1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39" grpId="1"/>
      <p:bldP spid="44" grpId="0"/>
      <p:bldP spid="70" grpId="0" animBg="1"/>
      <p:bldP spid="7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918353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306562" y="2879799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536339" y="184615"/>
            <a:ext cx="4644832" cy="813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Attempts to model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6" name="Picture 5" descr="A blue and yellow gradient with white lines&#10;&#10;Description automatically generated">
            <a:extLst>
              <a:ext uri="{FF2B5EF4-FFF2-40B4-BE49-F238E27FC236}">
                <a16:creationId xmlns:a16="http://schemas.microsoft.com/office/drawing/2014/main" id="{28E6AC8E-D97E-5F85-6875-FA4A3F6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01" y="935892"/>
            <a:ext cx="4644832" cy="2353696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8C35D4B-98A8-5E6F-7B38-EEAECFB3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155" y="832085"/>
            <a:ext cx="2892731" cy="2319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86946C-EEF5-197B-56D9-226C67265C95}"/>
                  </a:ext>
                </a:extLst>
              </p:cNvPr>
              <p:cNvSpPr txBox="1"/>
              <p:nvPr/>
            </p:nvSpPr>
            <p:spPr>
              <a:xfrm>
                <a:off x="6978963" y="3076842"/>
                <a:ext cx="677362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86946C-EEF5-197B-56D9-226C67265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63" y="3076842"/>
                <a:ext cx="677362" cy="3243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5BAAC02-60A4-8649-8AC5-1DCCE22DCB0F}"/>
              </a:ext>
            </a:extLst>
          </p:cNvPr>
          <p:cNvSpPr txBox="1"/>
          <p:nvPr/>
        </p:nvSpPr>
        <p:spPr>
          <a:xfrm rot="16200000">
            <a:off x="5211358" y="1755099"/>
            <a:ext cx="812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98EB2A-3F89-C406-B654-E0DFEDFB85A9}"/>
              </a:ext>
            </a:extLst>
          </p:cNvPr>
          <p:cNvSpPr txBox="1"/>
          <p:nvPr/>
        </p:nvSpPr>
        <p:spPr>
          <a:xfrm>
            <a:off x="9035446" y="1117969"/>
            <a:ext cx="1142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3D5986-71D3-35F6-610D-24D7648AE6D8}"/>
              </a:ext>
            </a:extLst>
          </p:cNvPr>
          <p:cNvSpPr txBox="1"/>
          <p:nvPr/>
        </p:nvSpPr>
        <p:spPr>
          <a:xfrm>
            <a:off x="9127503" y="3701570"/>
            <a:ext cx="128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Data</a:t>
            </a:r>
          </a:p>
        </p:txBody>
      </p:sp>
      <p:pic>
        <p:nvPicPr>
          <p:cNvPr id="22" name="Picture 21" descr="A blue and yellow gradient with white lines&#10;&#10;Description automatically generated with medium confidence">
            <a:extLst>
              <a:ext uri="{FF2B5EF4-FFF2-40B4-BE49-F238E27FC236}">
                <a16:creationId xmlns:a16="http://schemas.microsoft.com/office/drawing/2014/main" id="{33697D5E-9BC3-5DA7-073A-F97A88DD3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52" y="3458393"/>
            <a:ext cx="4579264" cy="2463715"/>
          </a:xfrm>
          <a:prstGeom prst="rect">
            <a:avLst/>
          </a:prstGeom>
        </p:spPr>
      </p:pic>
      <p:pic>
        <p:nvPicPr>
          <p:cNvPr id="25" name="Picture 24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7AB8D30D-688C-13D2-68CD-A29C3FAA4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155" y="3456775"/>
            <a:ext cx="3088352" cy="24184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989B1DC-32C9-2AD4-56E7-C672A262DC74}"/>
              </a:ext>
            </a:extLst>
          </p:cNvPr>
          <p:cNvSpPr txBox="1"/>
          <p:nvPr/>
        </p:nvSpPr>
        <p:spPr>
          <a:xfrm rot="16200000">
            <a:off x="5210740" y="4340382"/>
            <a:ext cx="812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9CD5DD-3F8E-7EFF-1A78-456E17EAC38C}"/>
                  </a:ext>
                </a:extLst>
              </p:cNvPr>
              <p:cNvSpPr txBox="1"/>
              <p:nvPr/>
            </p:nvSpPr>
            <p:spPr>
              <a:xfrm>
                <a:off x="6990581" y="5852926"/>
                <a:ext cx="677362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9CD5DD-3F8E-7EFF-1A78-456E17EAC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81" y="5852926"/>
                <a:ext cx="677362" cy="3243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9E7135-FDC8-3222-3B4A-8DDFAA2ABB81}"/>
                  </a:ext>
                </a:extLst>
              </p:cNvPr>
              <p:cNvSpPr txBox="1"/>
              <p:nvPr/>
            </p:nvSpPr>
            <p:spPr>
              <a:xfrm>
                <a:off x="9111916" y="4251158"/>
                <a:ext cx="2031967" cy="1592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u="sng" dirty="0"/>
                  <a:t>Different assumptions:</a:t>
                </a:r>
              </a:p>
              <a:p>
                <a:endParaRPr lang="en-US" sz="1400" u="sng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No acceleration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b="0" dirty="0"/>
                  <a:t>Constant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Randomly changing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9E7135-FDC8-3222-3B4A-8DDFAA2AB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916" y="4251158"/>
                <a:ext cx="2031967" cy="1592231"/>
              </a:xfrm>
              <a:prstGeom prst="rect">
                <a:avLst/>
              </a:prstGeom>
              <a:blipFill>
                <a:blip r:embed="rId8"/>
                <a:stretch>
                  <a:fillRect l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3305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918353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306562" y="2879799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536768" y="104492"/>
            <a:ext cx="91445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Angular Considerations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D851D-FD27-CBDC-9FED-2FBA23200075}"/>
              </a:ext>
            </a:extLst>
          </p:cNvPr>
          <p:cNvSpPr txBox="1"/>
          <p:nvPr/>
        </p:nvSpPr>
        <p:spPr>
          <a:xfrm>
            <a:off x="138713" y="5878481"/>
            <a:ext cx="6676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(Using Tomas’ tracking software 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TomasKrizak</a:t>
            </a:r>
            <a:r>
              <a:rPr lang="en-US" sz="1600" dirty="0"/>
              <a:t>/</a:t>
            </a:r>
            <a:r>
              <a:rPr lang="en-US" sz="1600" dirty="0" err="1"/>
              <a:t>TKEvent</a:t>
            </a:r>
            <a:r>
              <a:rPr lang="en-US" sz="1600" dirty="0"/>
              <a:t>)***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1D8CA-A0AA-A81B-7889-1AE7154A7318}"/>
              </a:ext>
            </a:extLst>
          </p:cNvPr>
          <p:cNvSpPr txBox="1"/>
          <p:nvPr/>
        </p:nvSpPr>
        <p:spPr>
          <a:xfrm>
            <a:off x="2333670" y="5105336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49C98-F673-D3E8-C16E-FF88B95ECE26}"/>
              </a:ext>
            </a:extLst>
          </p:cNvPr>
          <p:cNvSpPr txBox="1"/>
          <p:nvPr/>
        </p:nvSpPr>
        <p:spPr>
          <a:xfrm rot="16200000">
            <a:off x="-1002967" y="3001715"/>
            <a:ext cx="2344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Propagation time (12.5us)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C07984-627B-F926-0EA2-C01D7DFCC194}"/>
              </a:ext>
            </a:extLst>
          </p:cNvPr>
          <p:cNvSpPr txBox="1"/>
          <p:nvPr/>
        </p:nvSpPr>
        <p:spPr>
          <a:xfrm>
            <a:off x="5682571" y="557582"/>
            <a:ext cx="6324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 time vs h plot with track angle cut applied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Rising effect still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Entire distribution shifted up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 of multiple avalanche triggers with non-zero angle track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73C078-2A25-BE66-94A5-D5E10270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46" y="1356981"/>
            <a:ext cx="4104449" cy="3803576"/>
          </a:xfrm>
          <a:prstGeom prst="rect">
            <a:avLst/>
          </a:prstGeom>
        </p:spPr>
      </p:pic>
      <p:pic>
        <p:nvPicPr>
          <p:cNvPr id="6" name="Picture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2386D4E5-2D4D-827B-032D-3A44F7EF3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887" y="2117983"/>
            <a:ext cx="4125425" cy="33934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AEE223-5909-784C-C90E-387EE6EE484D}"/>
              </a:ext>
            </a:extLst>
          </p:cNvPr>
          <p:cNvSpPr txBox="1"/>
          <p:nvPr/>
        </p:nvSpPr>
        <p:spPr>
          <a:xfrm rot="16200000">
            <a:off x="5943234" y="3487920"/>
            <a:ext cx="90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2A20E-594C-7C11-339F-F075777D4530}"/>
              </a:ext>
            </a:extLst>
          </p:cNvPr>
          <p:cNvSpPr txBox="1"/>
          <p:nvPr/>
        </p:nvSpPr>
        <p:spPr>
          <a:xfrm>
            <a:off x="8248465" y="5444337"/>
            <a:ext cx="1192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Angle of track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76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Autofit/>
          </a:bodyPr>
          <a:lstStyle/>
          <a:p>
            <a:r>
              <a:rPr lang="en-US" sz="2800" dirty="0"/>
              <a:t>Characteristic Times of Propagation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D6FF32-659A-B593-A3B2-19F98C3FCE7F}"/>
              </a:ext>
            </a:extLst>
          </p:cNvPr>
          <p:cNvSpPr/>
          <p:nvPr/>
        </p:nvSpPr>
        <p:spPr>
          <a:xfrm>
            <a:off x="4964421" y="5036347"/>
            <a:ext cx="477074" cy="35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CC7DB5-DA07-83DF-1245-B7402DC998F6}"/>
                  </a:ext>
                </a:extLst>
              </p:cNvPr>
              <p:cNvSpPr txBox="1"/>
              <p:nvPr/>
            </p:nvSpPr>
            <p:spPr>
              <a:xfrm>
                <a:off x="844826" y="1480930"/>
                <a:ext cx="5741636" cy="2314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Drift time 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sec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Propagation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x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sec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Partial Deadtime ~ 2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sec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Full Deadtime ~</a:t>
                </a:r>
                <a14:m>
                  <m:oMath xmlns:m="http://schemas.openxmlformats.org/officeDocument/2006/math"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x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dirty="0"/>
                  <a:t> sec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Time to Quench ~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Characteriscic</a:t>
                </a:r>
                <a:r>
                  <a:rPr lang="en-US" dirty="0"/>
                  <a:t> acceleration? – extract from previous plot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CC7DB5-DA07-83DF-1245-B7402DC99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80930"/>
                <a:ext cx="5741636" cy="2314480"/>
              </a:xfrm>
              <a:prstGeom prst="rect">
                <a:avLst/>
              </a:prstGeom>
              <a:blipFill>
                <a:blip r:embed="rId3"/>
                <a:stretch>
                  <a:fillRect l="-662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blue and yellow dotted line&#10;&#10;Description automatically generated">
            <a:extLst>
              <a:ext uri="{FF2B5EF4-FFF2-40B4-BE49-F238E27FC236}">
                <a16:creationId xmlns:a16="http://schemas.microsoft.com/office/drawing/2014/main" id="{E4A1E870-A797-04BE-3DE5-8F0E1951C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186" y="524697"/>
            <a:ext cx="3504988" cy="28098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98CAC5-FE55-C07B-B322-6413CEFF688E}"/>
              </a:ext>
            </a:extLst>
          </p:cNvPr>
          <p:cNvCxnSpPr/>
          <p:nvPr/>
        </p:nvCxnSpPr>
        <p:spPr>
          <a:xfrm>
            <a:off x="8299856" y="2860087"/>
            <a:ext cx="586409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358F96-F6FB-784B-42A5-53699DB8FF76}"/>
              </a:ext>
            </a:extLst>
          </p:cNvPr>
          <p:cNvCxnSpPr>
            <a:cxnSpLocks/>
          </p:cNvCxnSpPr>
          <p:nvPr/>
        </p:nvCxnSpPr>
        <p:spPr>
          <a:xfrm>
            <a:off x="8299856" y="2068269"/>
            <a:ext cx="1105396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5A4959-3B42-57A1-214C-0EC5C375BEB1}"/>
              </a:ext>
            </a:extLst>
          </p:cNvPr>
          <p:cNvSpPr txBox="1"/>
          <p:nvPr/>
        </p:nvSpPr>
        <p:spPr>
          <a:xfrm>
            <a:off x="1357460" y="4567324"/>
            <a:ext cx="209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 be completed …)</a:t>
            </a:r>
          </a:p>
        </p:txBody>
      </p:sp>
      <p:pic>
        <p:nvPicPr>
          <p:cNvPr id="18" name="Picture 17" descr="A graph of a function&#10;&#10;Description automatically generated">
            <a:extLst>
              <a:ext uri="{FF2B5EF4-FFF2-40B4-BE49-F238E27FC236}">
                <a16:creationId xmlns:a16="http://schemas.microsoft.com/office/drawing/2014/main" id="{A47F3BDB-0406-B337-A816-06DDF39A8B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92"/>
          <a:stretch/>
        </p:blipFill>
        <p:spPr>
          <a:xfrm>
            <a:off x="8003074" y="3517122"/>
            <a:ext cx="3263739" cy="28084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E6549B-8F86-C311-CDE2-E3B7E60A21F8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DB57C-55A9-CEB9-65B8-52D5569D2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194FA-F8D8-4400-3EE8-072EE5A5DE32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1600021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27" y="413048"/>
            <a:ext cx="10515600" cy="526973"/>
          </a:xfrm>
        </p:spPr>
        <p:txBody>
          <a:bodyPr>
            <a:noAutofit/>
          </a:bodyPr>
          <a:lstStyle/>
          <a:p>
            <a:r>
              <a:rPr lang="en-US" sz="2800" dirty="0"/>
              <a:t>Edge Effects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D6FF32-659A-B593-A3B2-19F98C3FCE7F}"/>
              </a:ext>
            </a:extLst>
          </p:cNvPr>
          <p:cNvSpPr/>
          <p:nvPr/>
        </p:nvSpPr>
        <p:spPr>
          <a:xfrm>
            <a:off x="9234272" y="6028090"/>
            <a:ext cx="477074" cy="35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80B0D-7FB5-EBD5-3E74-AACE12A65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3" y="1661516"/>
            <a:ext cx="3503524" cy="3441085"/>
          </a:xfrm>
          <a:prstGeom prst="rect">
            <a:avLst/>
          </a:prstGeom>
        </p:spPr>
      </p:pic>
      <p:pic>
        <p:nvPicPr>
          <p:cNvPr id="8" name="Picture 7" descr="A blue and yellow dotted graph&#10;&#10;Description automatically generated">
            <a:extLst>
              <a:ext uri="{FF2B5EF4-FFF2-40B4-BE49-F238E27FC236}">
                <a16:creationId xmlns:a16="http://schemas.microsoft.com/office/drawing/2014/main" id="{8594BED5-7EA8-CDAB-76F7-EB76C9A84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789" y="1879147"/>
            <a:ext cx="3756216" cy="315390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27EC68-3C66-654C-FE08-747B48858730}"/>
              </a:ext>
            </a:extLst>
          </p:cNvPr>
          <p:cNvCxnSpPr>
            <a:cxnSpLocks/>
          </p:cNvCxnSpPr>
          <p:nvPr/>
        </p:nvCxnSpPr>
        <p:spPr>
          <a:xfrm flipV="1">
            <a:off x="8544245" y="1981357"/>
            <a:ext cx="202975" cy="286512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86CFA4-75B2-C54D-3DBB-64F3BCDBB4AB}"/>
              </a:ext>
            </a:extLst>
          </p:cNvPr>
          <p:cNvCxnSpPr>
            <a:cxnSpLocks/>
          </p:cNvCxnSpPr>
          <p:nvPr/>
        </p:nvCxnSpPr>
        <p:spPr>
          <a:xfrm flipV="1">
            <a:off x="8544245" y="4721381"/>
            <a:ext cx="3249008" cy="12614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C181EC-E800-7FAA-B6B2-B89788F746A3}"/>
              </a:ext>
            </a:extLst>
          </p:cNvPr>
          <p:cNvCxnSpPr>
            <a:cxnSpLocks/>
          </p:cNvCxnSpPr>
          <p:nvPr/>
        </p:nvCxnSpPr>
        <p:spPr>
          <a:xfrm flipV="1">
            <a:off x="3044025" y="1991480"/>
            <a:ext cx="0" cy="282313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41AAEB-21F3-078C-3C3D-B62C282BD612}"/>
              </a:ext>
            </a:extLst>
          </p:cNvPr>
          <p:cNvCxnSpPr>
            <a:cxnSpLocks/>
          </p:cNvCxnSpPr>
          <p:nvPr/>
        </p:nvCxnSpPr>
        <p:spPr>
          <a:xfrm flipV="1">
            <a:off x="862527" y="1991479"/>
            <a:ext cx="0" cy="282313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766C2C7A-33F9-3523-CB91-159DD0EE3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477" y="1879147"/>
            <a:ext cx="3756215" cy="320591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492E41-E923-3A17-69F8-EF9E9288845E}"/>
              </a:ext>
            </a:extLst>
          </p:cNvPr>
          <p:cNvCxnSpPr>
            <a:cxnSpLocks/>
          </p:cNvCxnSpPr>
          <p:nvPr/>
        </p:nvCxnSpPr>
        <p:spPr>
          <a:xfrm flipV="1">
            <a:off x="4723075" y="1991479"/>
            <a:ext cx="0" cy="28130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B01F3D-DF04-3A5E-0AA2-72BD19766B37}"/>
              </a:ext>
            </a:extLst>
          </p:cNvPr>
          <p:cNvCxnSpPr>
            <a:cxnSpLocks/>
          </p:cNvCxnSpPr>
          <p:nvPr/>
        </p:nvCxnSpPr>
        <p:spPr>
          <a:xfrm flipV="1">
            <a:off x="7252915" y="1975549"/>
            <a:ext cx="0" cy="28130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9" descr="Content Placeholder 9">
            <a:extLst>
              <a:ext uri="{FF2B5EF4-FFF2-40B4-BE49-F238E27FC236}">
                <a16:creationId xmlns:a16="http://schemas.microsoft.com/office/drawing/2014/main" id="{436D15AF-A954-C12D-4CE8-2F3AD0078F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773" t="40305"/>
          <a:stretch>
            <a:fillRect/>
          </a:stretch>
        </p:blipFill>
        <p:spPr>
          <a:xfrm>
            <a:off x="3302376" y="684982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D125D5B-ABA2-0088-C18C-339D6BEEF02D}"/>
              </a:ext>
            </a:extLst>
          </p:cNvPr>
          <p:cNvCxnSpPr>
            <a:cxnSpLocks/>
          </p:cNvCxnSpPr>
          <p:nvPr/>
        </p:nvCxnSpPr>
        <p:spPr>
          <a:xfrm flipV="1">
            <a:off x="4055943" y="743822"/>
            <a:ext cx="0" cy="83318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6C11F4-797E-6918-147A-DBC8157C1997}"/>
              </a:ext>
            </a:extLst>
          </p:cNvPr>
          <p:cNvCxnSpPr>
            <a:cxnSpLocks/>
          </p:cNvCxnSpPr>
          <p:nvPr/>
        </p:nvCxnSpPr>
        <p:spPr>
          <a:xfrm flipV="1">
            <a:off x="7599848" y="743822"/>
            <a:ext cx="0" cy="83318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18662CA-B0B5-322E-7939-8D2BE5DD3F8F}"/>
              </a:ext>
            </a:extLst>
          </p:cNvPr>
          <p:cNvSpPr txBox="1"/>
          <p:nvPr/>
        </p:nvSpPr>
        <p:spPr>
          <a:xfrm>
            <a:off x="8605975" y="862067"/>
            <a:ext cx="2730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upper and lower 10% cell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7B15EA-D0EA-7ABF-716F-438D8502A23A}"/>
              </a:ext>
            </a:extLst>
          </p:cNvPr>
          <p:cNvSpPr txBox="1"/>
          <p:nvPr/>
        </p:nvSpPr>
        <p:spPr>
          <a:xfrm>
            <a:off x="516835" y="5255812"/>
            <a:ext cx="7751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 in no. recorded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propagation time spikes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Caused by multiple hits?/plasma decelerating so not reaching 2</a:t>
            </a:r>
            <a:r>
              <a:rPr lang="en-US" baseline="30000" dirty="0"/>
              <a:t>nd</a:t>
            </a:r>
            <a:r>
              <a:rPr lang="en-US" dirty="0"/>
              <a:t> cathode?/…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71B84-83D2-12FC-4E8D-714470294AFE}"/>
              </a:ext>
            </a:extLst>
          </p:cNvPr>
          <p:cNvSpPr txBox="1"/>
          <p:nvPr/>
        </p:nvSpPr>
        <p:spPr>
          <a:xfrm>
            <a:off x="9955389" y="5007177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5CE3BD-D81F-D114-25F3-657D6BEDE958}"/>
              </a:ext>
            </a:extLst>
          </p:cNvPr>
          <p:cNvSpPr txBox="1"/>
          <p:nvPr/>
        </p:nvSpPr>
        <p:spPr>
          <a:xfrm>
            <a:off x="7878692" y="3055758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15F3A2-380D-711C-A3EE-08B85217309C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A8AC6D-CF94-AE13-49A7-C9763D5BA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F4C81-91E7-9F2B-AD80-0B96F97034A1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948597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Autofit/>
          </a:bodyPr>
          <a:lstStyle/>
          <a:p>
            <a:r>
              <a:rPr lang="en-US" sz="2800" dirty="0"/>
              <a:t>Effect of drift 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1B49D3-2947-A38B-BABE-431FED3A5875}"/>
                  </a:ext>
                </a:extLst>
              </p:cNvPr>
              <p:cNvSpPr txBox="1"/>
              <p:nvPr/>
            </p:nvSpPr>
            <p:spPr>
              <a:xfrm>
                <a:off x="939349" y="1100985"/>
                <a:ext cx="1944094" cy="680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1B49D3-2947-A38B-BABE-431FED3A5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49" y="1100985"/>
                <a:ext cx="1944094" cy="6808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9" descr="Content Placeholder 9">
            <a:extLst>
              <a:ext uri="{FF2B5EF4-FFF2-40B4-BE49-F238E27FC236}">
                <a16:creationId xmlns:a16="http://schemas.microsoft.com/office/drawing/2014/main" id="{72C42C1B-97E3-5583-1552-8080130F40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>
            <a:off x="6971030" y="920364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405BC3-284F-DE1F-8D9A-E20B5F46A5A1}"/>
              </a:ext>
            </a:extLst>
          </p:cNvPr>
          <p:cNvCxnSpPr>
            <a:cxnSpLocks/>
          </p:cNvCxnSpPr>
          <p:nvPr/>
        </p:nvCxnSpPr>
        <p:spPr>
          <a:xfrm>
            <a:off x="10554123" y="1993201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758C31-C4E2-7D50-6D17-59F4135C26F3}"/>
              </a:ext>
            </a:extLst>
          </p:cNvPr>
          <p:cNvCxnSpPr>
            <a:cxnSpLocks/>
          </p:cNvCxnSpPr>
          <p:nvPr/>
        </p:nvCxnSpPr>
        <p:spPr>
          <a:xfrm flipH="1">
            <a:off x="7137592" y="1993201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2DA991-6399-A057-61E9-49C0115145C1}"/>
              </a:ext>
            </a:extLst>
          </p:cNvPr>
          <p:cNvCxnSpPr>
            <a:cxnSpLocks/>
          </p:cNvCxnSpPr>
          <p:nvPr/>
        </p:nvCxnSpPr>
        <p:spPr>
          <a:xfrm>
            <a:off x="7097058" y="817406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BAF7EB-C8AD-D2AF-1608-1C0EEE7D332F}"/>
              </a:ext>
            </a:extLst>
          </p:cNvPr>
          <p:cNvSpPr txBox="1"/>
          <p:nvPr/>
        </p:nvSpPr>
        <p:spPr>
          <a:xfrm>
            <a:off x="9330813" y="44807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03ABBD-069E-07E2-B41C-54DB7FC9BD88}"/>
                  </a:ext>
                </a:extLst>
              </p:cNvPr>
              <p:cNvSpPr txBox="1"/>
              <p:nvPr/>
            </p:nvSpPr>
            <p:spPr>
              <a:xfrm>
                <a:off x="8703132" y="2000862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03ABBD-069E-07E2-B41C-54DB7FC9B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132" y="2000862"/>
                <a:ext cx="4726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DB0B04-74E8-330E-A174-6E9C824226D9}"/>
                  </a:ext>
                </a:extLst>
              </p:cNvPr>
              <p:cNvSpPr txBox="1"/>
              <p:nvPr/>
            </p:nvSpPr>
            <p:spPr>
              <a:xfrm>
                <a:off x="11007764" y="1993201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DB0B04-74E8-330E-A174-6E9C82422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764" y="1993201"/>
                <a:ext cx="4779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7-point Star 14">
            <a:extLst>
              <a:ext uri="{FF2B5EF4-FFF2-40B4-BE49-F238E27FC236}">
                <a16:creationId xmlns:a16="http://schemas.microsoft.com/office/drawing/2014/main" id="{2F10F1AA-0055-4488-2BCF-C0EA900229B7}"/>
              </a:ext>
            </a:extLst>
          </p:cNvPr>
          <p:cNvSpPr/>
          <p:nvPr/>
        </p:nvSpPr>
        <p:spPr>
          <a:xfrm>
            <a:off x="10329267" y="1215348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442E48-B210-6F4B-8D8A-C8FE9E413023}"/>
              </a:ext>
            </a:extLst>
          </p:cNvPr>
          <p:cNvCxnSpPr>
            <a:stCxn id="10" idx="2"/>
            <a:endCxn id="6" idx="2"/>
          </p:cNvCxnSpPr>
          <p:nvPr/>
        </p:nvCxnSpPr>
        <p:spPr>
          <a:xfrm>
            <a:off x="9472038" y="817406"/>
            <a:ext cx="23243" cy="11508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26109C-4215-52D9-10E1-A05C9464A325}"/>
              </a:ext>
            </a:extLst>
          </p:cNvPr>
          <p:cNvCxnSpPr/>
          <p:nvPr/>
        </p:nvCxnSpPr>
        <p:spPr>
          <a:xfrm>
            <a:off x="9495281" y="1215347"/>
            <a:ext cx="98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6CD8DEB-E3A1-AC85-378C-B82BD49A6DB7}"/>
              </a:ext>
            </a:extLst>
          </p:cNvPr>
          <p:cNvSpPr txBox="1"/>
          <p:nvPr/>
        </p:nvSpPr>
        <p:spPr>
          <a:xfrm>
            <a:off x="9759027" y="93560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C009CC-5DB5-AE0C-8CF6-3FBC24587F8F}"/>
                  </a:ext>
                </a:extLst>
              </p:cNvPr>
              <p:cNvSpPr txBox="1"/>
              <p:nvPr/>
            </p:nvSpPr>
            <p:spPr>
              <a:xfrm>
                <a:off x="669303" y="2631784"/>
                <a:ext cx="9576468" cy="1499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 measured from time after avalanche first reaches cathode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Correction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r>
                  <a:rPr lang="en-US" dirty="0"/>
                  <a:t> needs to be made?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Need to make quick estimate this effect will have/ investigate if the effect can be seen in the data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C009CC-5DB5-AE0C-8CF6-3FBC24587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03" y="2631784"/>
                <a:ext cx="9576468" cy="1499578"/>
              </a:xfrm>
              <a:prstGeom prst="rect">
                <a:avLst/>
              </a:prstGeom>
              <a:blipFill>
                <a:blip r:embed="rId6"/>
                <a:stretch>
                  <a:fillRect l="-397" t="-252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FF657386-E251-F805-120D-76633A76D185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B25D10A-979D-17A7-9ACD-13FFD4C5F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37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62F3B8-27CA-11C6-D3C4-F6A8FA992C8C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2228883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Autofit/>
          </a:bodyPr>
          <a:lstStyle/>
          <a:p>
            <a:r>
              <a:rPr lang="en-US" sz="2800" dirty="0"/>
              <a:t>How continue analysis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782533" y="1139779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0BEC3D82-3EE5-3E7C-F3F4-78281CFBD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8"/>
          <a:stretch/>
        </p:blipFill>
        <p:spPr>
          <a:xfrm>
            <a:off x="8360961" y="585321"/>
            <a:ext cx="3648197" cy="3148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AACD9B-3E38-B943-8730-CC5264D06326}"/>
              </a:ext>
            </a:extLst>
          </p:cNvPr>
          <p:cNvSpPr txBox="1"/>
          <p:nvPr/>
        </p:nvSpPr>
        <p:spPr>
          <a:xfrm>
            <a:off x="433722" y="1400629"/>
            <a:ext cx="7927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deceleration parameters from this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effective length of tracker cell/develop method to check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Investigate effect of drift time?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Investigate how much these parameters change between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and between runs*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Investigate effects when use replacement anode timestamps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 error on vertical position due to plasma speed change/formulate new 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 plasma model??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F72614-63BA-154C-1C4B-0C2F2D8F08F8}"/>
              </a:ext>
            </a:extLst>
          </p:cNvPr>
          <p:cNvCxnSpPr>
            <a:cxnSpLocks/>
          </p:cNvCxnSpPr>
          <p:nvPr/>
        </p:nvCxnSpPr>
        <p:spPr>
          <a:xfrm>
            <a:off x="5172452" y="1583703"/>
            <a:ext cx="30948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019E9C-3122-0D8E-013B-D44DDA9A1DDE}"/>
              </a:ext>
            </a:extLst>
          </p:cNvPr>
          <p:cNvSpPr txBox="1"/>
          <p:nvPr/>
        </p:nvSpPr>
        <p:spPr>
          <a:xfrm>
            <a:off x="697671" y="5860567"/>
            <a:ext cx="764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*(do we need to recalibrate corrections we will make for each run/for each cell)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798B75-8399-0823-7668-EC9EB37BDB22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13D2F-6EAA-24F5-63C7-6C6E78A55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31C6C7-11BB-BF36-A0F6-61439212519C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1648491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Autofit/>
          </a:bodyPr>
          <a:lstStyle/>
          <a:p>
            <a:r>
              <a:rPr lang="en-US" sz="2800" dirty="0"/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9" descr="Content Placeholder 9">
            <a:extLst>
              <a:ext uri="{FF2B5EF4-FFF2-40B4-BE49-F238E27FC236}">
                <a16:creationId xmlns:a16="http://schemas.microsoft.com/office/drawing/2014/main" id="{72C42C1B-97E3-5583-1552-8080130F40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>
            <a:off x="6971030" y="920364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405BC3-284F-DE1F-8D9A-E20B5F46A5A1}"/>
              </a:ext>
            </a:extLst>
          </p:cNvPr>
          <p:cNvCxnSpPr>
            <a:cxnSpLocks/>
          </p:cNvCxnSpPr>
          <p:nvPr/>
        </p:nvCxnSpPr>
        <p:spPr>
          <a:xfrm>
            <a:off x="10554123" y="1993201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758C31-C4E2-7D50-6D17-59F4135C26F3}"/>
              </a:ext>
            </a:extLst>
          </p:cNvPr>
          <p:cNvCxnSpPr>
            <a:cxnSpLocks/>
          </p:cNvCxnSpPr>
          <p:nvPr/>
        </p:nvCxnSpPr>
        <p:spPr>
          <a:xfrm flipH="1">
            <a:off x="7137592" y="1993201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2DA991-6399-A057-61E9-49C0115145C1}"/>
              </a:ext>
            </a:extLst>
          </p:cNvPr>
          <p:cNvCxnSpPr>
            <a:cxnSpLocks/>
          </p:cNvCxnSpPr>
          <p:nvPr/>
        </p:nvCxnSpPr>
        <p:spPr>
          <a:xfrm>
            <a:off x="7097058" y="817406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BAF7EB-C8AD-D2AF-1608-1C0EEE7D332F}"/>
              </a:ext>
            </a:extLst>
          </p:cNvPr>
          <p:cNvSpPr txBox="1"/>
          <p:nvPr/>
        </p:nvSpPr>
        <p:spPr>
          <a:xfrm>
            <a:off x="9330813" y="44807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03ABBD-069E-07E2-B41C-54DB7FC9BD88}"/>
                  </a:ext>
                </a:extLst>
              </p:cNvPr>
              <p:cNvSpPr txBox="1"/>
              <p:nvPr/>
            </p:nvSpPr>
            <p:spPr>
              <a:xfrm>
                <a:off x="8703132" y="2000862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03ABBD-069E-07E2-B41C-54DB7FC9B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132" y="2000862"/>
                <a:ext cx="4726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DB0B04-74E8-330E-A174-6E9C824226D9}"/>
                  </a:ext>
                </a:extLst>
              </p:cNvPr>
              <p:cNvSpPr txBox="1"/>
              <p:nvPr/>
            </p:nvSpPr>
            <p:spPr>
              <a:xfrm>
                <a:off x="11007764" y="1993201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DB0B04-74E8-330E-A174-6E9C82422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764" y="1993201"/>
                <a:ext cx="4779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7-point Star 14">
            <a:extLst>
              <a:ext uri="{FF2B5EF4-FFF2-40B4-BE49-F238E27FC236}">
                <a16:creationId xmlns:a16="http://schemas.microsoft.com/office/drawing/2014/main" id="{2F10F1AA-0055-4488-2BCF-C0EA900229B7}"/>
              </a:ext>
            </a:extLst>
          </p:cNvPr>
          <p:cNvSpPr/>
          <p:nvPr/>
        </p:nvSpPr>
        <p:spPr>
          <a:xfrm>
            <a:off x="10329267" y="1215348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442E48-B210-6F4B-8D8A-C8FE9E413023}"/>
              </a:ext>
            </a:extLst>
          </p:cNvPr>
          <p:cNvCxnSpPr>
            <a:stCxn id="10" idx="2"/>
            <a:endCxn id="6" idx="2"/>
          </p:cNvCxnSpPr>
          <p:nvPr/>
        </p:nvCxnSpPr>
        <p:spPr>
          <a:xfrm>
            <a:off x="9472038" y="817406"/>
            <a:ext cx="23243" cy="11508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26109C-4215-52D9-10E1-A05C9464A325}"/>
              </a:ext>
            </a:extLst>
          </p:cNvPr>
          <p:cNvCxnSpPr/>
          <p:nvPr/>
        </p:nvCxnSpPr>
        <p:spPr>
          <a:xfrm>
            <a:off x="9495281" y="1215347"/>
            <a:ext cx="98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6CD8DEB-E3A1-AC85-378C-B82BD49A6DB7}"/>
              </a:ext>
            </a:extLst>
          </p:cNvPr>
          <p:cNvSpPr txBox="1"/>
          <p:nvPr/>
        </p:nvSpPr>
        <p:spPr>
          <a:xfrm>
            <a:off x="9759027" y="93560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009CC-5DB5-AE0C-8CF6-3FBC24587F8F}"/>
              </a:ext>
            </a:extLst>
          </p:cNvPr>
          <p:cNvSpPr txBox="1"/>
          <p:nvPr/>
        </p:nvSpPr>
        <p:spPr>
          <a:xfrm>
            <a:off x="489053" y="2919988"/>
            <a:ext cx="80749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Clearly the affect of plasma deceleration are noticeable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Corrections can be made to account for these/their uncertainty can be estimated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Continue analysis to understand these effects more and correct for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4346CD-F99A-86DA-2389-E80139FC53B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16E28A8-1E82-E8D2-67D2-853A57F6B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39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6B5878-AC6B-7E17-480F-C74CC214971C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689335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32" y="347371"/>
            <a:ext cx="3606579" cy="526973"/>
          </a:xfrm>
        </p:spPr>
        <p:txBody>
          <a:bodyPr>
            <a:noAutofit/>
          </a:bodyPr>
          <a:lstStyle/>
          <a:p>
            <a:r>
              <a:rPr lang="en-US" sz="2800" dirty="0"/>
              <a:t>NEMO-3 Correction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4" descr="A graph with a red curve&#10;&#10;Description automatically generated">
            <a:extLst>
              <a:ext uri="{FF2B5EF4-FFF2-40B4-BE49-F238E27FC236}">
                <a16:creationId xmlns:a16="http://schemas.microsoft.com/office/drawing/2014/main" id="{4721FC43-A6DD-4B53-B282-D92754B3D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45"/>
          <a:stretch/>
        </p:blipFill>
        <p:spPr>
          <a:xfrm>
            <a:off x="613611" y="2247431"/>
            <a:ext cx="3590094" cy="24011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88741C-302D-7945-AF8E-2D764E19B3BE}"/>
                  </a:ext>
                </a:extLst>
              </p:cNvPr>
              <p:cNvSpPr txBox="1"/>
              <p:nvPr/>
            </p:nvSpPr>
            <p:spPr>
              <a:xfrm>
                <a:off x="4555010" y="4303476"/>
                <a:ext cx="5002716" cy="6346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𝑆𝑁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>
                          <a:latin typeface="Cambria Math" panose="02040503050406030204" pitchFamily="18" charset="0"/>
                        </a:rPr>
                        <m:t>−0.408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𝑆𝑁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𝑆𝑁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88741C-302D-7945-AF8E-2D764E19B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010" y="4303476"/>
                <a:ext cx="5002716" cy="634661"/>
              </a:xfrm>
              <a:prstGeom prst="rect">
                <a:avLst/>
              </a:prstGeom>
              <a:blipFill>
                <a:blip r:embed="rId3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A5732A-3A22-5EE6-182B-C517F3B12309}"/>
                  </a:ext>
                </a:extLst>
              </p:cNvPr>
              <p:cNvSpPr txBox="1"/>
              <p:nvPr/>
            </p:nvSpPr>
            <p:spPr>
              <a:xfrm>
                <a:off x="4578096" y="3641914"/>
                <a:ext cx="1944094" cy="680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𝑆𝑁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A5732A-3A22-5EE6-182B-C517F3B12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096" y="3641914"/>
                <a:ext cx="1944094" cy="6808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0B8471-DB04-E4B6-C6A5-CDB6AFA1EF65}"/>
                  </a:ext>
                </a:extLst>
              </p:cNvPr>
              <p:cNvSpPr txBox="1"/>
              <p:nvPr/>
            </p:nvSpPr>
            <p:spPr>
              <a:xfrm>
                <a:off x="2185480" y="4694487"/>
                <a:ext cx="4015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𝑆𝑁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0B8471-DB04-E4B6-C6A5-CDB6AFA1E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480" y="4694487"/>
                <a:ext cx="401541" cy="369332"/>
              </a:xfrm>
              <a:prstGeom prst="rect">
                <a:avLst/>
              </a:prstGeom>
              <a:blipFill>
                <a:blip r:embed="rId5"/>
                <a:stretch>
                  <a:fillRect r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3949AE-4EE9-B54B-CC1F-9DDA5425B812}"/>
                  </a:ext>
                </a:extLst>
              </p:cNvPr>
              <p:cNvSpPr txBox="1"/>
              <p:nvPr/>
            </p:nvSpPr>
            <p:spPr>
              <a:xfrm>
                <a:off x="116909" y="3491501"/>
                <a:ext cx="2907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3949AE-4EE9-B54B-CC1F-9DDA5425B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09" y="3491501"/>
                <a:ext cx="290793" cy="369332"/>
              </a:xfrm>
              <a:prstGeom prst="rect">
                <a:avLst/>
              </a:prstGeom>
              <a:blipFill>
                <a:blip r:embed="rId6"/>
                <a:stretch>
                  <a:fillRect r="-6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2CA145-7368-EF81-DE8C-16C39A89DA9C}"/>
                  </a:ext>
                </a:extLst>
              </p:cNvPr>
              <p:cNvSpPr txBox="1"/>
              <p:nvPr/>
            </p:nvSpPr>
            <p:spPr>
              <a:xfrm>
                <a:off x="5174043" y="874344"/>
                <a:ext cx="6884257" cy="695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0.408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2CA145-7368-EF81-DE8C-16C39A89D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043" y="874344"/>
                <a:ext cx="6884257" cy="6951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F669E8A-9CC7-C91B-A3D0-2AD9A3D56BDD}"/>
              </a:ext>
            </a:extLst>
          </p:cNvPr>
          <p:cNvSpPr txBox="1"/>
          <p:nvPr/>
        </p:nvSpPr>
        <p:spPr>
          <a:xfrm>
            <a:off x="370216" y="1009108"/>
            <a:ext cx="4522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Calculation used for height calc in NEMO-3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below shows mapping to our current height calc 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6FAF6C15-3E2F-D0C5-7326-EE45A3D790CF}"/>
              </a:ext>
            </a:extLst>
          </p:cNvPr>
          <p:cNvSpPr/>
          <p:nvPr/>
        </p:nvSpPr>
        <p:spPr>
          <a:xfrm rot="16200000">
            <a:off x="6026798" y="1158748"/>
            <a:ext cx="198597" cy="115190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7C2F5F77-ECEA-DD3D-81DB-28A7A81DAC6D}"/>
              </a:ext>
            </a:extLst>
          </p:cNvPr>
          <p:cNvSpPr/>
          <p:nvPr/>
        </p:nvSpPr>
        <p:spPr>
          <a:xfrm rot="16200000">
            <a:off x="9426577" y="-210086"/>
            <a:ext cx="198598" cy="384068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B3DC29-435D-872B-A057-240033BC081F}"/>
              </a:ext>
            </a:extLst>
          </p:cNvPr>
          <p:cNvSpPr txBox="1"/>
          <p:nvPr/>
        </p:nvSpPr>
        <p:spPr>
          <a:xfrm>
            <a:off x="5174043" y="1873096"/>
            <a:ext cx="2431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First order term – assumes constant plasma velocity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963602-77DD-B309-55A8-E733C20274CC}"/>
              </a:ext>
            </a:extLst>
          </p:cNvPr>
          <p:cNvSpPr txBox="1"/>
          <p:nvPr/>
        </p:nvSpPr>
        <p:spPr>
          <a:xfrm>
            <a:off x="8308735" y="1834851"/>
            <a:ext cx="3010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order correction - accounts for decreasing plasma speed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227118-1C89-D551-85C8-7C444B1A26E3}"/>
              </a:ext>
            </a:extLst>
          </p:cNvPr>
          <p:cNvSpPr txBox="1"/>
          <p:nvPr/>
        </p:nvSpPr>
        <p:spPr>
          <a:xfrm>
            <a:off x="6522190" y="3745374"/>
            <a:ext cx="1963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(Linear height calc)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1B6484-40C0-0485-7254-29422A72660B}"/>
              </a:ext>
            </a:extLst>
          </p:cNvPr>
          <p:cNvSpPr txBox="1"/>
          <p:nvPr/>
        </p:nvSpPr>
        <p:spPr>
          <a:xfrm>
            <a:off x="9618924" y="4464529"/>
            <a:ext cx="231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(Corrected height calc)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619620-8400-8C05-E011-2E0ACC27B76E}"/>
              </a:ext>
            </a:extLst>
          </p:cNvPr>
          <p:cNvSpPr txBox="1"/>
          <p:nvPr/>
        </p:nvSpPr>
        <p:spPr>
          <a:xfrm>
            <a:off x="4783671" y="5599320"/>
            <a:ext cx="659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NEMO-3 also used modified length of tracker cell in calculation**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5D3CD-AE21-E6E3-89A1-4A0916800476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D2B5F68-011D-A7E7-D980-2CFDE027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87B1C-0144-DEE5-3E07-0F93AE4D94E9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302811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Autofit/>
          </a:bodyPr>
          <a:lstStyle/>
          <a:p>
            <a:r>
              <a:rPr lang="en-US" sz="2800" dirty="0"/>
              <a:t>Plasma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red and black line&#10;&#10;Description automatically generated">
            <a:extLst>
              <a:ext uri="{FF2B5EF4-FFF2-40B4-BE49-F238E27FC236}">
                <a16:creationId xmlns:a16="http://schemas.microsoft.com/office/drawing/2014/main" id="{6A3F50EF-FF62-E54E-C0FE-B569B8C1B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052" y="1275564"/>
            <a:ext cx="5130800" cy="2628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6A4842-4D6D-5D89-8C15-FF46E0DD4B91}"/>
              </a:ext>
            </a:extLst>
          </p:cNvPr>
          <p:cNvSpPr txBox="1"/>
          <p:nvPr/>
        </p:nvSpPr>
        <p:spPr>
          <a:xfrm>
            <a:off x="782425" y="4553146"/>
            <a:ext cx="8882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Yorks</a:t>
            </a:r>
            <a:r>
              <a:rPr lang="en-US" dirty="0"/>
              <a:t> code: </a:t>
            </a:r>
            <a:r>
              <a:rPr lang="en-US" dirty="0">
                <a:hlinkClick r:id="rId3"/>
              </a:rPr>
              <a:t>https://github.com/SuperNEMO-DBD/SNDrift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MAGBOLTZ and other software used to model electric field and model drift time from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info gathered here to develop vertical movement model </a:t>
            </a:r>
            <a:r>
              <a:rPr lang="en-US" dirty="0" err="1"/>
              <a:t>aswell</a:t>
            </a:r>
            <a:r>
              <a:rPr lang="en-US" dirty="0"/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99E2AE-B37F-4600-6D97-93E05C56EC8E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A3F39-9C35-62D6-5E61-931EEB51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82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0B68773-3994-51DE-9AAD-19D35BD08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81" y="1087850"/>
            <a:ext cx="11579255" cy="5223693"/>
          </a:xfrm>
        </p:spPr>
        <p:txBody>
          <a:bodyPr>
            <a:normAutofit/>
          </a:bodyPr>
          <a:lstStyle/>
          <a:p>
            <a:r>
              <a:rPr lang="en-US" sz="1800" dirty="0"/>
              <a:t>Can verify uncertainty of ppt or height estimate via track fitting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Use this as regular check in analysis or only verification of method?? </a:t>
            </a:r>
          </a:p>
          <a:p>
            <a:endParaRPr lang="en-US" sz="1800" dirty="0"/>
          </a:p>
          <a:p>
            <a:r>
              <a:rPr lang="en-US" sz="1800" dirty="0"/>
              <a:t>Certain variables also affect resolution: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442106A-0B1A-1AAF-EB30-41EB5F5B68F6}"/>
              </a:ext>
            </a:extLst>
          </p:cNvPr>
          <p:cNvSpPr txBox="1">
            <a:spLocks/>
          </p:cNvSpPr>
          <p:nvPr/>
        </p:nvSpPr>
        <p:spPr>
          <a:xfrm>
            <a:off x="1202356" y="106798"/>
            <a:ext cx="10420684" cy="430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Uncertainty Considerations - continued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A94B8A-6196-7732-7114-2FE630349515}"/>
              </a:ext>
            </a:extLst>
          </p:cNvPr>
          <p:cNvCxnSpPr/>
          <p:nvPr/>
        </p:nvCxnSpPr>
        <p:spPr>
          <a:xfrm>
            <a:off x="5830750" y="119870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A43A590-40A0-CF66-6077-7E5A97274478}"/>
              </a:ext>
            </a:extLst>
          </p:cNvPr>
          <p:cNvSpPr/>
          <p:nvPr/>
        </p:nvSpPr>
        <p:spPr>
          <a:xfrm>
            <a:off x="7067557" y="1904974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53DC5B-E0F0-5C3E-AC0B-3476EC2F1A4E}"/>
              </a:ext>
            </a:extLst>
          </p:cNvPr>
          <p:cNvCxnSpPr>
            <a:cxnSpLocks/>
          </p:cNvCxnSpPr>
          <p:nvPr/>
        </p:nvCxnSpPr>
        <p:spPr>
          <a:xfrm flipV="1">
            <a:off x="7110484" y="1455609"/>
            <a:ext cx="4837811" cy="853879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9420D4E-4F82-1D59-6D43-3CFB0FF5C37B}"/>
              </a:ext>
            </a:extLst>
          </p:cNvPr>
          <p:cNvSpPr/>
          <p:nvPr/>
        </p:nvSpPr>
        <p:spPr>
          <a:xfrm>
            <a:off x="8240121" y="1432913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DC470F-6FD8-822A-3C59-869BC6612A51}"/>
              </a:ext>
            </a:extLst>
          </p:cNvPr>
          <p:cNvSpPr/>
          <p:nvPr/>
        </p:nvSpPr>
        <p:spPr>
          <a:xfrm>
            <a:off x="9395634" y="2099276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416FFB-1E6B-6786-96D3-F7AF5C6A562F}"/>
              </a:ext>
            </a:extLst>
          </p:cNvPr>
          <p:cNvSpPr/>
          <p:nvPr/>
        </p:nvSpPr>
        <p:spPr>
          <a:xfrm>
            <a:off x="10570397" y="2186810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53A3ED-D2AE-B593-5B55-7A70D9EB4AE0}"/>
              </a:ext>
            </a:extLst>
          </p:cNvPr>
          <p:cNvSpPr/>
          <p:nvPr/>
        </p:nvSpPr>
        <p:spPr>
          <a:xfrm>
            <a:off x="11616255" y="1112200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368678-1561-3536-CB30-BBFBED250D69}"/>
              </a:ext>
            </a:extLst>
          </p:cNvPr>
          <p:cNvCxnSpPr>
            <a:stCxn id="10" idx="4"/>
          </p:cNvCxnSpPr>
          <p:nvPr/>
        </p:nvCxnSpPr>
        <p:spPr>
          <a:xfrm>
            <a:off x="7146251" y="2060943"/>
            <a:ext cx="0" cy="24854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7F45A5-6E6C-72C3-3463-465C6009D63E}"/>
              </a:ext>
            </a:extLst>
          </p:cNvPr>
          <p:cNvCxnSpPr>
            <a:cxnSpLocks/>
          </p:cNvCxnSpPr>
          <p:nvPr/>
        </p:nvCxnSpPr>
        <p:spPr>
          <a:xfrm>
            <a:off x="8321308" y="1588882"/>
            <a:ext cx="0" cy="517789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B6D028-99CE-791F-5F5D-49AD6AE80D8C}"/>
              </a:ext>
            </a:extLst>
          </p:cNvPr>
          <p:cNvCxnSpPr>
            <a:cxnSpLocks/>
          </p:cNvCxnSpPr>
          <p:nvPr/>
        </p:nvCxnSpPr>
        <p:spPr>
          <a:xfrm>
            <a:off x="10646597" y="1700717"/>
            <a:ext cx="0" cy="51778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1D51FF-E02F-412C-D260-EA758565CC98}"/>
              </a:ext>
            </a:extLst>
          </p:cNvPr>
          <p:cNvCxnSpPr>
            <a:cxnSpLocks/>
          </p:cNvCxnSpPr>
          <p:nvPr/>
        </p:nvCxnSpPr>
        <p:spPr>
          <a:xfrm>
            <a:off x="11694949" y="1250920"/>
            <a:ext cx="0" cy="24854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85D7ADE-3203-3671-C7AB-75A6D5AFE7C8}"/>
              </a:ext>
            </a:extLst>
          </p:cNvPr>
          <p:cNvSpPr/>
          <p:nvPr/>
        </p:nvSpPr>
        <p:spPr>
          <a:xfrm>
            <a:off x="6903600" y="1086277"/>
            <a:ext cx="5087619" cy="13316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C59B9C-E978-BFBB-253F-DC6B7A70B7ED}"/>
              </a:ext>
            </a:extLst>
          </p:cNvPr>
          <p:cNvSpPr txBox="1"/>
          <p:nvPr/>
        </p:nvSpPr>
        <p:spPr>
          <a:xfrm>
            <a:off x="9040219" y="734008"/>
            <a:ext cx="85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Tracker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784EF3-BD73-9467-EA78-CCE639D8DFF8}"/>
              </a:ext>
            </a:extLst>
          </p:cNvPr>
          <p:cNvSpPr txBox="1"/>
          <p:nvPr/>
        </p:nvSpPr>
        <p:spPr>
          <a:xfrm>
            <a:off x="7112112" y="201826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aseline="-25000" dirty="0">
                <a:latin typeface="Google Sans"/>
              </a:rPr>
              <a:t>1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77D1DE-B507-0962-807C-31AB4A4F9F4A}"/>
              </a:ext>
            </a:extLst>
          </p:cNvPr>
          <p:cNvSpPr txBox="1"/>
          <p:nvPr/>
        </p:nvSpPr>
        <p:spPr>
          <a:xfrm>
            <a:off x="8281466" y="1691957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aseline="-25000" dirty="0">
                <a:latin typeface="Google Sans"/>
              </a:rPr>
              <a:t>2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70D46F-42B6-108A-8619-E790E01F236D}"/>
              </a:ext>
            </a:extLst>
          </p:cNvPr>
          <p:cNvSpPr txBox="1"/>
          <p:nvPr/>
        </p:nvSpPr>
        <p:spPr>
          <a:xfrm>
            <a:off x="10574425" y="1817660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="0" i="0" u="none" strike="noStrike" baseline="-25000" dirty="0">
                <a:effectLst/>
                <a:latin typeface="Google Sans"/>
              </a:rPr>
              <a:t>4</a:t>
            </a:r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B4D2FB-5B35-F19C-640B-9A835C83514F}"/>
              </a:ext>
            </a:extLst>
          </p:cNvPr>
          <p:cNvSpPr txBox="1"/>
          <p:nvPr/>
        </p:nvSpPr>
        <p:spPr>
          <a:xfrm>
            <a:off x="11429051" y="1227965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="0" i="0" u="none" strike="noStrike" baseline="-25000" dirty="0">
                <a:effectLst/>
                <a:latin typeface="Google Sans"/>
              </a:rPr>
              <a:t>5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440072-D396-D79F-CDB2-62CDA7950EA2}"/>
              </a:ext>
            </a:extLst>
          </p:cNvPr>
          <p:cNvSpPr txBox="1"/>
          <p:nvPr/>
        </p:nvSpPr>
        <p:spPr>
          <a:xfrm>
            <a:off x="9440189" y="185607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aseline="-25000" dirty="0">
                <a:latin typeface="Google Sans"/>
              </a:rPr>
              <a:t>3</a:t>
            </a:r>
            <a:endParaRPr lang="en-US" sz="12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074988C-E7F4-4FD0-C6FA-52C8202CA4CB}"/>
              </a:ext>
            </a:extLst>
          </p:cNvPr>
          <p:cNvCxnSpPr>
            <a:cxnSpLocks/>
          </p:cNvCxnSpPr>
          <p:nvPr/>
        </p:nvCxnSpPr>
        <p:spPr>
          <a:xfrm flipH="1" flipV="1">
            <a:off x="9469568" y="1856297"/>
            <a:ext cx="4760" cy="2644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47E38B41-CC44-AAA0-ADC3-857649259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34" b="7390"/>
          <a:stretch/>
        </p:blipFill>
        <p:spPr>
          <a:xfrm>
            <a:off x="7672780" y="2881960"/>
            <a:ext cx="3760483" cy="322037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6A0030F-DF3F-8594-949F-6E402B7A3979}"/>
              </a:ext>
            </a:extLst>
          </p:cNvPr>
          <p:cNvSpPr txBox="1"/>
          <p:nvPr/>
        </p:nvSpPr>
        <p:spPr>
          <a:xfrm>
            <a:off x="9469567" y="610695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800" b="0" i="0" u="none" strike="noStrike" dirty="0">
                <a:effectLst/>
                <a:latin typeface="Google Sans"/>
              </a:rPr>
              <a:t>δ</a:t>
            </a:r>
            <a:r>
              <a:rPr lang="en-GB" sz="1800" b="0" i="0" u="none" strike="noStrike" dirty="0">
                <a:effectLst/>
                <a:latin typeface="Google Sans"/>
              </a:rPr>
              <a:t> (cm)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037472-79E3-CBDA-028B-4614E6C26891}"/>
              </a:ext>
            </a:extLst>
          </p:cNvPr>
          <p:cNvSpPr txBox="1"/>
          <p:nvPr/>
        </p:nvSpPr>
        <p:spPr>
          <a:xfrm>
            <a:off x="8397509" y="2553660"/>
            <a:ext cx="2925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Distribution we expect to see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903392-6EC0-73DD-1166-B3F02F0A5127}"/>
              </a:ext>
            </a:extLst>
          </p:cNvPr>
          <p:cNvSpPr txBox="1"/>
          <p:nvPr/>
        </p:nvSpPr>
        <p:spPr>
          <a:xfrm>
            <a:off x="633370" y="3383863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Angle of the hit</a:t>
            </a:r>
          </a:p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E8B731-11B7-3744-DE63-4AF7098A44F7}"/>
              </a:ext>
            </a:extLst>
          </p:cNvPr>
          <p:cNvSpPr txBox="1"/>
          <p:nvPr/>
        </p:nvSpPr>
        <p:spPr>
          <a:xfrm>
            <a:off x="650153" y="3882708"/>
            <a:ext cx="19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of hit in cell</a:t>
            </a:r>
          </a:p>
          <a:p>
            <a:endParaRPr lang="en-US" dirty="0"/>
          </a:p>
        </p:txBody>
      </p:sp>
      <p:pic>
        <p:nvPicPr>
          <p:cNvPr id="41" name="Content Placeholder 9" descr="Content Placeholder 9">
            <a:extLst>
              <a:ext uri="{FF2B5EF4-FFF2-40B4-BE49-F238E27FC236}">
                <a16:creationId xmlns:a16="http://schemas.microsoft.com/office/drawing/2014/main" id="{7A9C0D1D-783A-85E2-9C5A-C2102EFDB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72" t="40305" r="44673"/>
          <a:stretch/>
        </p:blipFill>
        <p:spPr>
          <a:xfrm rot="16200000" flipV="1">
            <a:off x="4489902" y="4307623"/>
            <a:ext cx="2125830" cy="1086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Content Placeholder 9" descr="Content Placeholder 9">
            <a:extLst>
              <a:ext uri="{FF2B5EF4-FFF2-40B4-BE49-F238E27FC236}">
                <a16:creationId xmlns:a16="http://schemas.microsoft.com/office/drawing/2014/main" id="{AF57DD16-5DAC-EE78-1219-A0D73F098D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359" t="40305" r="203"/>
          <a:stretch/>
        </p:blipFill>
        <p:spPr>
          <a:xfrm rot="16200000" flipV="1">
            <a:off x="5189693" y="2880796"/>
            <a:ext cx="726247" cy="1086366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A1FC61D-5376-5958-94B7-01A19329F9A8}"/>
              </a:ext>
            </a:extLst>
          </p:cNvPr>
          <p:cNvCxnSpPr/>
          <p:nvPr/>
        </p:nvCxnSpPr>
        <p:spPr>
          <a:xfrm flipV="1">
            <a:off x="5009633" y="3883231"/>
            <a:ext cx="1272414" cy="12612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4DC61A08-7C65-AFEE-D120-314CA43F5C50}"/>
              </a:ext>
            </a:extLst>
          </p:cNvPr>
          <p:cNvSpPr/>
          <p:nvPr/>
        </p:nvSpPr>
        <p:spPr>
          <a:xfrm>
            <a:off x="5217102" y="3843271"/>
            <a:ext cx="807522" cy="631610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0651FE-08FA-0C95-2957-8F600BD1D365}"/>
              </a:ext>
            </a:extLst>
          </p:cNvPr>
          <p:cNvSpPr txBox="1"/>
          <p:nvPr/>
        </p:nvSpPr>
        <p:spPr>
          <a:xfrm>
            <a:off x="5598165" y="4030194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l-GR" b="0" i="0" u="none" strike="noStrike" dirty="0">
                <a:effectLst/>
                <a:latin typeface="Google Sans"/>
              </a:rPr>
              <a:t>θ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67AB0A-583C-8B4F-E5F3-E3574AE89683}"/>
              </a:ext>
            </a:extLst>
          </p:cNvPr>
          <p:cNvSpPr txBox="1"/>
          <p:nvPr/>
        </p:nvSpPr>
        <p:spPr>
          <a:xfrm>
            <a:off x="4808722" y="4770838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0DB561A-B1F7-5ECB-E503-4069200A672A}"/>
              </a:ext>
            </a:extLst>
          </p:cNvPr>
          <p:cNvSpPr txBox="1"/>
          <p:nvPr/>
        </p:nvSpPr>
        <p:spPr>
          <a:xfrm>
            <a:off x="650153" y="4380402"/>
            <a:ext cx="27345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 of anode timestamps</a:t>
            </a:r>
          </a:p>
          <a:p>
            <a:endParaRPr lang="en-US" dirty="0"/>
          </a:p>
          <a:p>
            <a:r>
              <a:rPr lang="en-US" dirty="0"/>
              <a:t>Distance of track from anode wire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31968-3FF0-9EDE-1E16-D73FBA52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20" grpId="0" animBg="1"/>
      <p:bldP spid="23" grpId="0"/>
      <p:bldP spid="29" grpId="0"/>
      <p:bldP spid="30" grpId="0"/>
      <p:bldP spid="31" grpId="0"/>
      <p:bldP spid="32" grpId="0"/>
      <p:bldP spid="33" grpId="0"/>
      <p:bldP spid="33" grpId="1"/>
      <p:bldP spid="36" grpId="0"/>
      <p:bldP spid="37" grpId="0"/>
      <p:bldP spid="38" grpId="0"/>
      <p:bldP spid="39" grpId="0"/>
      <p:bldP spid="44" grpId="0" animBg="1"/>
      <p:bldP spid="45" grpId="0"/>
      <p:bldP spid="46" grpId="0"/>
      <p:bldP spid="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312688" y="1151563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ue and yellow dotted graph&#10;&#10;Description automatically generated">
            <a:extLst>
              <a:ext uri="{FF2B5EF4-FFF2-40B4-BE49-F238E27FC236}">
                <a16:creationId xmlns:a16="http://schemas.microsoft.com/office/drawing/2014/main" id="{5D99D877-CE58-142A-B61C-35EBA4FF1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62" y="1402823"/>
            <a:ext cx="4147297" cy="34822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562B1B-03A8-87C1-CC0E-CC08A76CDD41}"/>
              </a:ext>
            </a:extLst>
          </p:cNvPr>
          <p:cNvSpPr txBox="1"/>
          <p:nvPr/>
        </p:nvSpPr>
        <p:spPr>
          <a:xfrm>
            <a:off x="179109" y="400413"/>
            <a:ext cx="5835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  <a:ea typeface="+mj-ea"/>
                <a:cs typeface="+mj-cs"/>
              </a:rPr>
              <a:t>Other ways to spot deceleration effects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0F7E4E-1DAA-FB81-2FF2-F29275E8968D}"/>
              </a:ext>
            </a:extLst>
          </p:cNvPr>
          <p:cNvSpPr txBox="1"/>
          <p:nvPr/>
        </p:nvSpPr>
        <p:spPr>
          <a:xfrm>
            <a:off x="288325" y="271166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E0A993-41EF-0E31-3EED-7A76B610D379}"/>
              </a:ext>
            </a:extLst>
          </p:cNvPr>
          <p:cNvSpPr txBox="1"/>
          <p:nvPr/>
        </p:nvSpPr>
        <p:spPr>
          <a:xfrm>
            <a:off x="2744695" y="488510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R5</a:t>
            </a:r>
          </a:p>
        </p:txBody>
      </p:sp>
      <p:pic>
        <p:nvPicPr>
          <p:cNvPr id="19" name="Picture 18" descr="A graph of a function&#10;&#10;Description automatically generated">
            <a:extLst>
              <a:ext uri="{FF2B5EF4-FFF2-40B4-BE49-F238E27FC236}">
                <a16:creationId xmlns:a16="http://schemas.microsoft.com/office/drawing/2014/main" id="{BDE5796A-EF28-133C-F060-F46C1A945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816" y="1373704"/>
            <a:ext cx="4388807" cy="374583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BCD4DDC-62A7-5F8A-C71E-B3C28E21C822}"/>
              </a:ext>
            </a:extLst>
          </p:cNvPr>
          <p:cNvCxnSpPr>
            <a:cxnSpLocks/>
          </p:cNvCxnSpPr>
          <p:nvPr/>
        </p:nvCxnSpPr>
        <p:spPr>
          <a:xfrm>
            <a:off x="6492391" y="1554836"/>
            <a:ext cx="3151131" cy="32087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4A89291-6F95-6DA2-0950-D05ED9A5DDE2}"/>
              </a:ext>
            </a:extLst>
          </p:cNvPr>
          <p:cNvCxnSpPr>
            <a:cxnSpLocks/>
          </p:cNvCxnSpPr>
          <p:nvPr/>
        </p:nvCxnSpPr>
        <p:spPr>
          <a:xfrm>
            <a:off x="6501916" y="4583556"/>
            <a:ext cx="36507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8CC1290-E8BC-875E-CCAE-3919FB526D66}"/>
              </a:ext>
            </a:extLst>
          </p:cNvPr>
          <p:cNvSpPr txBox="1"/>
          <p:nvPr/>
        </p:nvSpPr>
        <p:spPr>
          <a:xfrm>
            <a:off x="579118" y="5913148"/>
            <a:ext cx="625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 units are different on plots- will scale axis before presentation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C04035-8FC3-D5CF-D9C9-3FB4FCF4F227}"/>
              </a:ext>
            </a:extLst>
          </p:cNvPr>
          <p:cNvSpPr txBox="1"/>
          <p:nvPr/>
        </p:nvSpPr>
        <p:spPr>
          <a:xfrm>
            <a:off x="6127816" y="5087878"/>
            <a:ext cx="500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(plot shows the average R6 value for each R5 value)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6436AD-320C-E389-A8C5-465833D047F0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A836E-52CE-B762-AEFA-BB2DB83E6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90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782533" y="1139779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E7974-1A49-49C6-3299-05F0055D66BB}"/>
              </a:ext>
            </a:extLst>
          </p:cNvPr>
          <p:cNvSpPr txBox="1">
            <a:spLocks/>
          </p:cNvSpPr>
          <p:nvPr/>
        </p:nvSpPr>
        <p:spPr>
          <a:xfrm>
            <a:off x="536769" y="104492"/>
            <a:ext cx="62630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Slow deceleration model</a:t>
            </a:r>
          </a:p>
        </p:txBody>
      </p:sp>
      <p:pic>
        <p:nvPicPr>
          <p:cNvPr id="3" name="Content Placeholder 9" descr="Content Placeholder 9">
            <a:extLst>
              <a:ext uri="{FF2B5EF4-FFF2-40B4-BE49-F238E27FC236}">
                <a16:creationId xmlns:a16="http://schemas.microsoft.com/office/drawing/2014/main" id="{FC7D9623-F72B-3B9A-A034-024C3C4209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>
            <a:off x="7015635" y="472290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F1C75C-CC1B-3B78-CE87-9DDC6E3D59CB}"/>
              </a:ext>
            </a:extLst>
          </p:cNvPr>
          <p:cNvCxnSpPr>
            <a:cxnSpLocks/>
          </p:cNvCxnSpPr>
          <p:nvPr/>
        </p:nvCxnSpPr>
        <p:spPr>
          <a:xfrm>
            <a:off x="10598728" y="1545127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57F172-919A-037E-0AE5-3F72F98A1C74}"/>
              </a:ext>
            </a:extLst>
          </p:cNvPr>
          <p:cNvCxnSpPr>
            <a:cxnSpLocks/>
          </p:cNvCxnSpPr>
          <p:nvPr/>
        </p:nvCxnSpPr>
        <p:spPr>
          <a:xfrm flipH="1">
            <a:off x="7182197" y="1545127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0A734A-B918-2845-9A08-7DF8ACE2E241}"/>
              </a:ext>
            </a:extLst>
          </p:cNvPr>
          <p:cNvCxnSpPr>
            <a:cxnSpLocks/>
          </p:cNvCxnSpPr>
          <p:nvPr/>
        </p:nvCxnSpPr>
        <p:spPr>
          <a:xfrm>
            <a:off x="7141663" y="369332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0C9149-8B65-E582-C37C-848B38049A56}"/>
              </a:ext>
            </a:extLst>
          </p:cNvPr>
          <p:cNvSpPr txBox="1"/>
          <p:nvPr/>
        </p:nvSpPr>
        <p:spPr>
          <a:xfrm>
            <a:off x="9375418" y="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B27019-7288-7B38-F06C-AAC11BBC0A7B}"/>
                  </a:ext>
                </a:extLst>
              </p:cNvPr>
              <p:cNvSpPr txBox="1"/>
              <p:nvPr/>
            </p:nvSpPr>
            <p:spPr>
              <a:xfrm>
                <a:off x="8747737" y="1552788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B27019-7288-7B38-F06C-AAC11BBC0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37" y="1552788"/>
                <a:ext cx="4726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2793AE-CA62-6914-0CAE-9986C307A056}"/>
                  </a:ext>
                </a:extLst>
              </p:cNvPr>
              <p:cNvSpPr txBox="1"/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2793AE-CA62-6914-0CAE-9986C307A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7-point Star 17">
            <a:extLst>
              <a:ext uri="{FF2B5EF4-FFF2-40B4-BE49-F238E27FC236}">
                <a16:creationId xmlns:a16="http://schemas.microsoft.com/office/drawing/2014/main" id="{5BFA0B4B-35AB-5936-7D0B-B38E26269D46}"/>
              </a:ext>
            </a:extLst>
          </p:cNvPr>
          <p:cNvSpPr/>
          <p:nvPr/>
        </p:nvSpPr>
        <p:spPr>
          <a:xfrm>
            <a:off x="10373872" y="767274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E467BD-1B39-B6C0-0C59-4C0B6D19452F}"/>
                  </a:ext>
                </a:extLst>
              </p:cNvPr>
              <p:cNvSpPr txBox="1"/>
              <p:nvPr/>
            </p:nvSpPr>
            <p:spPr>
              <a:xfrm>
                <a:off x="685105" y="4158950"/>
                <a:ext cx="5568063" cy="675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      +2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</m:sSubSup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+2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</m:sSubSup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E467BD-1B39-B6C0-0C59-4C0B6D194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05" y="4158950"/>
                <a:ext cx="5568063" cy="675121"/>
              </a:xfrm>
              <a:prstGeom prst="rect">
                <a:avLst/>
              </a:prstGeom>
              <a:blipFill>
                <a:blip r:embed="rId5"/>
                <a:stretch>
                  <a:fillRect r="-909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65DAEB-FC5C-C7B0-653C-84CB15394CFD}"/>
                  </a:ext>
                </a:extLst>
              </p:cNvPr>
              <p:cNvSpPr txBox="1"/>
              <p:nvPr/>
            </p:nvSpPr>
            <p:spPr>
              <a:xfrm>
                <a:off x="685105" y="5335274"/>
                <a:ext cx="4056688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65DAEB-FC5C-C7B0-653C-84CB15394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05" y="5335274"/>
                <a:ext cx="4056688" cy="520463"/>
              </a:xfrm>
              <a:prstGeom prst="rect">
                <a:avLst/>
              </a:prstGeom>
              <a:blipFill>
                <a:blip r:embed="rId6"/>
                <a:stretch>
                  <a:fillRect l="-623" t="-4762" r="-1558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CC60DD-A932-47F0-3542-877AE2B31852}"/>
                  </a:ext>
                </a:extLst>
              </p:cNvPr>
              <p:cNvSpPr txBox="1"/>
              <p:nvPr/>
            </p:nvSpPr>
            <p:spPr>
              <a:xfrm>
                <a:off x="782533" y="2734944"/>
                <a:ext cx="1388392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CC60DD-A932-47F0-3542-877AE2B31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33" y="2734944"/>
                <a:ext cx="1388392" cy="555858"/>
              </a:xfrm>
              <a:prstGeom prst="rect">
                <a:avLst/>
              </a:prstGeom>
              <a:blipFill>
                <a:blip r:embed="rId7"/>
                <a:stretch>
                  <a:fillRect l="-2727" r="-90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CA437C3-0800-9536-FF1F-A70889AE4FA8}"/>
              </a:ext>
            </a:extLst>
          </p:cNvPr>
          <p:cNvSpPr txBox="1"/>
          <p:nvPr/>
        </p:nvSpPr>
        <p:spPr>
          <a:xfrm>
            <a:off x="2525668" y="2828207"/>
            <a:ext cx="333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deceleration approximation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536C243-9B88-FCA5-CB58-C2F1A62F267C}"/>
              </a:ext>
            </a:extLst>
          </p:cNvPr>
          <p:cNvSpPr/>
          <p:nvPr/>
        </p:nvSpPr>
        <p:spPr>
          <a:xfrm>
            <a:off x="3718561" y="4064046"/>
            <a:ext cx="2476900" cy="82291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F85584A-5AE4-F25C-1080-98032001E0EC}"/>
              </a:ext>
            </a:extLst>
          </p:cNvPr>
          <p:cNvSpPr/>
          <p:nvPr/>
        </p:nvSpPr>
        <p:spPr>
          <a:xfrm>
            <a:off x="2336801" y="5201580"/>
            <a:ext cx="2476900" cy="82291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05BA9D-7D93-4D5C-FCA2-E381A50CE162}"/>
              </a:ext>
            </a:extLst>
          </p:cNvPr>
          <p:cNvCxnSpPr/>
          <p:nvPr/>
        </p:nvCxnSpPr>
        <p:spPr>
          <a:xfrm flipH="1">
            <a:off x="6195460" y="4318000"/>
            <a:ext cx="98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19282-967B-4B7D-CBFB-C79D2B306D64}"/>
              </a:ext>
            </a:extLst>
          </p:cNvPr>
          <p:cNvCxnSpPr/>
          <p:nvPr/>
        </p:nvCxnSpPr>
        <p:spPr>
          <a:xfrm flipH="1">
            <a:off x="4813701" y="5476240"/>
            <a:ext cx="98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FA2A85C-08D9-BE16-27CF-20F5F36E6BA2}"/>
              </a:ext>
            </a:extLst>
          </p:cNvPr>
          <p:cNvSpPr txBox="1"/>
          <p:nvPr/>
        </p:nvSpPr>
        <p:spPr>
          <a:xfrm>
            <a:off x="7147949" y="4064046"/>
            <a:ext cx="159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order correction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94B591-3CAF-9F9D-4E18-AD6E80094DC6}"/>
              </a:ext>
            </a:extLst>
          </p:cNvPr>
          <p:cNvSpPr txBox="1"/>
          <p:nvPr/>
        </p:nvSpPr>
        <p:spPr>
          <a:xfrm>
            <a:off x="5778513" y="5153074"/>
            <a:ext cx="159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order correction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9F2A94-88FC-822E-FEAF-C28CB8348C7A}"/>
              </a:ext>
            </a:extLst>
          </p:cNvPr>
          <p:cNvSpPr txBox="1"/>
          <p:nvPr/>
        </p:nvSpPr>
        <p:spPr>
          <a:xfrm>
            <a:off x="481116" y="1436915"/>
            <a:ext cx="666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the plasma is undergoing a small constant deceleration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EFA6604-89CC-1F2D-CDBB-202513381825}"/>
                  </a:ext>
                </a:extLst>
              </p:cNvPr>
              <p:cNvSpPr txBox="1"/>
              <p:nvPr/>
            </p:nvSpPr>
            <p:spPr>
              <a:xfrm>
                <a:off x="843866" y="2158640"/>
                <a:ext cx="13049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el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EFA6604-89CC-1F2D-CDBB-202513381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66" y="2158640"/>
                <a:ext cx="1304973" cy="276999"/>
              </a:xfrm>
              <a:prstGeom prst="rect">
                <a:avLst/>
              </a:prstGeom>
              <a:blipFill>
                <a:blip r:embed="rId8"/>
                <a:stretch>
                  <a:fillRect l="-3883" r="-29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00878C-6B45-67D1-E6CF-A53E1AFADA39}"/>
                  </a:ext>
                </a:extLst>
              </p:cNvPr>
              <p:cNvSpPr txBox="1"/>
              <p:nvPr/>
            </p:nvSpPr>
            <p:spPr>
              <a:xfrm>
                <a:off x="481116" y="3536484"/>
                <a:ext cx="58567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Express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and plasma prop time in terms of true distance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00878C-6B45-67D1-E6CF-A53E1AFAD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16" y="3536484"/>
                <a:ext cx="5856796" cy="369332"/>
              </a:xfrm>
              <a:prstGeom prst="rect">
                <a:avLst/>
              </a:prstGeom>
              <a:blipFill>
                <a:blip r:embed="rId9"/>
                <a:stretch>
                  <a:fillRect l="-43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AF760DB-71AF-8145-CD14-08201D197062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92DC483-6A51-B8B1-CA44-88F6B756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35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Autofit/>
          </a:bodyPr>
          <a:lstStyle/>
          <a:p>
            <a:r>
              <a:rPr lang="en-US" sz="2800" dirty="0"/>
              <a:t>Characterize Plasma Movement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782533" y="1139779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A29D5B-DBDD-3C57-EA2F-8F0EA396F867}"/>
              </a:ext>
            </a:extLst>
          </p:cNvPr>
          <p:cNvSpPr txBox="1"/>
          <p:nvPr/>
        </p:nvSpPr>
        <p:spPr>
          <a:xfrm>
            <a:off x="6096000" y="1285707"/>
            <a:ext cx="551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plasma speed constant in small time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6FB1D2C-A841-6A69-491A-4E8993F93716}"/>
                  </a:ext>
                </a:extLst>
              </p:cNvPr>
              <p:cNvSpPr txBox="1"/>
              <p:nvPr/>
            </p:nvSpPr>
            <p:spPr>
              <a:xfrm>
                <a:off x="5233744" y="2096579"/>
                <a:ext cx="1944094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6FB1D2C-A841-6A69-491A-4E8993F93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744" y="2096579"/>
                <a:ext cx="1944094" cy="618374"/>
              </a:xfrm>
              <a:prstGeom prst="rect">
                <a:avLst/>
              </a:prstGeom>
              <a:blipFill>
                <a:blip r:embed="rId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ight Arrow 44">
            <a:extLst>
              <a:ext uri="{FF2B5EF4-FFF2-40B4-BE49-F238E27FC236}">
                <a16:creationId xmlns:a16="http://schemas.microsoft.com/office/drawing/2014/main" id="{798FAF99-528B-CEBF-C097-2B1D09378789}"/>
              </a:ext>
            </a:extLst>
          </p:cNvPr>
          <p:cNvSpPr/>
          <p:nvPr/>
        </p:nvSpPr>
        <p:spPr>
          <a:xfrm>
            <a:off x="6821726" y="2336887"/>
            <a:ext cx="546652" cy="13775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E826E6-FFDA-93B3-8107-C07B5EC24A9D}"/>
              </a:ext>
            </a:extLst>
          </p:cNvPr>
          <p:cNvSpPr txBox="1"/>
          <p:nvPr/>
        </p:nvSpPr>
        <p:spPr>
          <a:xfrm>
            <a:off x="7645452" y="2221100"/>
            <a:ext cx="454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R6 ~ measure of distance half plasma travelled</a:t>
            </a:r>
          </a:p>
        </p:txBody>
      </p:sp>
      <p:pic>
        <p:nvPicPr>
          <p:cNvPr id="58" name="Picture 57" descr="A graph of a function&#10;&#10;Description automatically generated">
            <a:extLst>
              <a:ext uri="{FF2B5EF4-FFF2-40B4-BE49-F238E27FC236}">
                <a16:creationId xmlns:a16="http://schemas.microsoft.com/office/drawing/2014/main" id="{BB974994-E22C-6189-0310-1FE720ABC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91" y="1386063"/>
            <a:ext cx="4494682" cy="384667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758195A-6496-6E08-C79C-81E3966650D7}"/>
              </a:ext>
            </a:extLst>
          </p:cNvPr>
          <p:cNvSpPr txBox="1"/>
          <p:nvPr/>
        </p:nvSpPr>
        <p:spPr>
          <a:xfrm>
            <a:off x="624840" y="282318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137EF0-C74F-8D40-55D6-9F2F0A5C1127}"/>
              </a:ext>
            </a:extLst>
          </p:cNvPr>
          <p:cNvSpPr txBox="1"/>
          <p:nvPr/>
        </p:nvSpPr>
        <p:spPr>
          <a:xfrm>
            <a:off x="3238914" y="528727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F52ED03-5F8D-FC92-7497-750B2D8A6A49}"/>
              </a:ext>
            </a:extLst>
          </p:cNvPr>
          <p:cNvSpPr txBox="1"/>
          <p:nvPr/>
        </p:nvSpPr>
        <p:spPr>
          <a:xfrm>
            <a:off x="6205791" y="3030132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fitted with … </a:t>
            </a:r>
          </a:p>
        </p:txBody>
      </p:sp>
      <p:pic>
        <p:nvPicPr>
          <p:cNvPr id="70" name="Picture 69" descr="A graph with a line&#10;&#10;Description automatically generated">
            <a:extLst>
              <a:ext uri="{FF2B5EF4-FFF2-40B4-BE49-F238E27FC236}">
                <a16:creationId xmlns:a16="http://schemas.microsoft.com/office/drawing/2014/main" id="{F1FE1F2A-B9FB-AD4D-F600-D327E6927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750" y="3687129"/>
            <a:ext cx="2292108" cy="196165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625C816A-B0E3-8BBB-FFA7-7F2276882DE0}"/>
              </a:ext>
            </a:extLst>
          </p:cNvPr>
          <p:cNvSpPr txBox="1"/>
          <p:nvPr/>
        </p:nvSpPr>
        <p:spPr>
          <a:xfrm>
            <a:off x="8927184" y="4298623"/>
            <a:ext cx="317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order equation to fit t1 to t2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AD45F2-6FAA-7FB6-C14E-C12FCCA004A0}"/>
              </a:ext>
            </a:extLst>
          </p:cNvPr>
          <p:cNvSpPr txBox="1"/>
          <p:nvPr/>
        </p:nvSpPr>
        <p:spPr>
          <a:xfrm>
            <a:off x="354650" y="5644487"/>
            <a:ext cx="5553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in this fit k doesn’t equal v even though they should</a:t>
            </a:r>
          </a:p>
          <a:p>
            <a:r>
              <a:rPr lang="en-US" dirty="0"/>
              <a:t>Be the same – suggests model is not a good description?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0502DC-DE05-E621-31D3-50690A14C231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54E36-06E2-08FA-D6AD-E9951FD6E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5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B623-8BF5-1C6A-672D-EB498C6A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99937-BB44-5CFF-339F-F08307EAD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aim of analysis: assess added error to vertical height calc by assuming constant plasma propagation speed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0C9BC-CF9A-B12B-218A-CE2618879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0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D0AC4-9934-9950-198D-56C2AD674C07}"/>
              </a:ext>
            </a:extLst>
          </p:cNvPr>
          <p:cNvSpPr txBox="1"/>
          <p:nvPr/>
        </p:nvSpPr>
        <p:spPr>
          <a:xfrm>
            <a:off x="419331" y="3762894"/>
            <a:ext cx="42806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models of how the plasma moves: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Slow decelerating model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Sudden change in speed model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81AE6-A6F3-32BE-8EEA-04147A7E66AB}"/>
              </a:ext>
            </a:extLst>
          </p:cNvPr>
          <p:cNvSpPr txBox="1"/>
          <p:nvPr/>
        </p:nvSpPr>
        <p:spPr>
          <a:xfrm>
            <a:off x="496916" y="232784"/>
            <a:ext cx="4841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plasma/theory of how think it moves: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9114F-093A-AB8E-4B90-0CB54C610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69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D689C-5A4E-3976-738A-71A7A329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104492"/>
            <a:ext cx="4307378" cy="1325563"/>
          </a:xfrm>
        </p:spPr>
        <p:txBody>
          <a:bodyPr/>
          <a:lstStyle/>
          <a:p>
            <a:r>
              <a:rPr lang="en-US" dirty="0"/>
              <a:t>Plasma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4BDAF9-B776-A638-91FD-0FBA8328AB1B}"/>
                  </a:ext>
                </a:extLst>
              </p:cNvPr>
              <p:cNvSpPr txBox="1"/>
              <p:nvPr/>
            </p:nvSpPr>
            <p:spPr>
              <a:xfrm>
                <a:off x="754123" y="1867672"/>
                <a:ext cx="1424942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4BDAF9-B776-A638-91FD-0FBA8328A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23" y="1867672"/>
                <a:ext cx="1424942" cy="563872"/>
              </a:xfrm>
              <a:prstGeom prst="rect">
                <a:avLst/>
              </a:prstGeom>
              <a:blipFill>
                <a:blip r:embed="rId2"/>
                <a:stretch>
                  <a:fillRect l="-1770" r="-88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664CF-9832-3B2D-3CB6-E92F836DF99A}"/>
                  </a:ext>
                </a:extLst>
              </p:cNvPr>
              <p:cNvSpPr txBox="1"/>
              <p:nvPr/>
            </p:nvSpPr>
            <p:spPr>
              <a:xfrm>
                <a:off x="754123" y="3101627"/>
                <a:ext cx="1220655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664CF-9832-3B2D-3CB6-E92F836DF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23" y="3101627"/>
                <a:ext cx="1220655" cy="298415"/>
              </a:xfrm>
              <a:prstGeom prst="rect">
                <a:avLst/>
              </a:prstGeom>
              <a:blipFill>
                <a:blip r:embed="rId3"/>
                <a:stretch>
                  <a:fillRect l="-3093" r="-1031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9" descr="Content Placeholder 9">
            <a:extLst>
              <a:ext uri="{FF2B5EF4-FFF2-40B4-BE49-F238E27FC236}">
                <a16:creationId xmlns:a16="http://schemas.microsoft.com/office/drawing/2014/main" id="{AE382CB6-0AA4-13BE-E71E-ECE953D16D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773" t="40305"/>
          <a:stretch>
            <a:fillRect/>
          </a:stretch>
        </p:blipFill>
        <p:spPr>
          <a:xfrm>
            <a:off x="7015635" y="472290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577068-39E6-57C0-CCDB-12EDFFDDEF0C}"/>
              </a:ext>
            </a:extLst>
          </p:cNvPr>
          <p:cNvCxnSpPr>
            <a:cxnSpLocks/>
          </p:cNvCxnSpPr>
          <p:nvPr/>
        </p:nvCxnSpPr>
        <p:spPr>
          <a:xfrm>
            <a:off x="10598728" y="1545127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67ADA8-EF0A-A1F0-A49C-E0195F491A7E}"/>
              </a:ext>
            </a:extLst>
          </p:cNvPr>
          <p:cNvCxnSpPr>
            <a:cxnSpLocks/>
          </p:cNvCxnSpPr>
          <p:nvPr/>
        </p:nvCxnSpPr>
        <p:spPr>
          <a:xfrm flipH="1">
            <a:off x="7182197" y="1545127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A3ED84-5751-4081-3004-CD2F1051C42F}"/>
              </a:ext>
            </a:extLst>
          </p:cNvPr>
          <p:cNvCxnSpPr>
            <a:cxnSpLocks/>
          </p:cNvCxnSpPr>
          <p:nvPr/>
        </p:nvCxnSpPr>
        <p:spPr>
          <a:xfrm>
            <a:off x="7141663" y="369332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60208C-A660-7AF5-22B0-90D954740963}"/>
              </a:ext>
            </a:extLst>
          </p:cNvPr>
          <p:cNvSpPr txBox="1"/>
          <p:nvPr/>
        </p:nvSpPr>
        <p:spPr>
          <a:xfrm>
            <a:off x="9375418" y="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57EF04-10F7-EE6A-5AC0-D107866E027C}"/>
                  </a:ext>
                </a:extLst>
              </p:cNvPr>
              <p:cNvSpPr txBox="1"/>
              <p:nvPr/>
            </p:nvSpPr>
            <p:spPr>
              <a:xfrm>
                <a:off x="8747737" y="1552788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57EF04-10F7-EE6A-5AC0-D107866E0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37" y="1552788"/>
                <a:ext cx="4726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32E1BB-C50C-9D60-05C7-440057DAD724}"/>
                  </a:ext>
                </a:extLst>
              </p:cNvPr>
              <p:cNvSpPr txBox="1"/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32E1BB-C50C-9D60-05C7-440057DAD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7-point Star 12">
            <a:extLst>
              <a:ext uri="{FF2B5EF4-FFF2-40B4-BE49-F238E27FC236}">
                <a16:creationId xmlns:a16="http://schemas.microsoft.com/office/drawing/2014/main" id="{5BA02A50-FF66-C241-95D8-CA75A5709EBC}"/>
              </a:ext>
            </a:extLst>
          </p:cNvPr>
          <p:cNvSpPr/>
          <p:nvPr/>
        </p:nvSpPr>
        <p:spPr>
          <a:xfrm>
            <a:off x="10373872" y="767274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0D8B3E-75E1-4484-1F7C-49480A91144C}"/>
                  </a:ext>
                </a:extLst>
              </p:cNvPr>
              <p:cNvSpPr txBox="1"/>
              <p:nvPr/>
            </p:nvSpPr>
            <p:spPr>
              <a:xfrm>
                <a:off x="694929" y="1368122"/>
                <a:ext cx="2021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Define a quantity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0D8B3E-75E1-4484-1F7C-49480A911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29" y="1368122"/>
                <a:ext cx="2021644" cy="369332"/>
              </a:xfrm>
              <a:prstGeom prst="rect">
                <a:avLst/>
              </a:prstGeom>
              <a:blipFill>
                <a:blip r:embed="rId7"/>
                <a:stretch>
                  <a:fillRect l="-248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F61D54D-229B-24DD-AF38-651735D65A9F}"/>
              </a:ext>
            </a:extLst>
          </p:cNvPr>
          <p:cNvSpPr txBox="1"/>
          <p:nvPr/>
        </p:nvSpPr>
        <p:spPr>
          <a:xfrm>
            <a:off x="685198" y="2580751"/>
            <a:ext cx="768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the time it takes for both sides of the plasma to reach both cathode ends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97186-14F8-41FE-712B-8C3AA1D97DD1}"/>
              </a:ext>
            </a:extLst>
          </p:cNvPr>
          <p:cNvSpPr txBox="1"/>
          <p:nvPr/>
        </p:nvSpPr>
        <p:spPr>
          <a:xfrm>
            <a:off x="685198" y="3632230"/>
            <a:ext cx="4333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plasma propagates at constant speed: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5D4C09-45D4-6B36-5ACC-4AA943DB3EAA}"/>
                  </a:ext>
                </a:extLst>
              </p:cNvPr>
              <p:cNvSpPr txBox="1"/>
              <p:nvPr/>
            </p:nvSpPr>
            <p:spPr>
              <a:xfrm>
                <a:off x="754123" y="4103815"/>
                <a:ext cx="779316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5D4C09-45D4-6B36-5ACC-4AA943DB3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23" y="4103815"/>
                <a:ext cx="779316" cy="526041"/>
              </a:xfrm>
              <a:prstGeom prst="rect">
                <a:avLst/>
              </a:prstGeom>
              <a:blipFill>
                <a:blip r:embed="rId8"/>
                <a:stretch>
                  <a:fillRect l="-4839" t="-2381" r="-161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5C699-3F83-D952-98DB-260E68890B7C}"/>
                  </a:ext>
                </a:extLst>
              </p:cNvPr>
              <p:cNvSpPr txBox="1"/>
              <p:nvPr/>
            </p:nvSpPr>
            <p:spPr>
              <a:xfrm>
                <a:off x="1845817" y="4079917"/>
                <a:ext cx="789960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5C699-3F83-D952-98DB-260E68890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817" y="4079917"/>
                <a:ext cx="789960" cy="525978"/>
              </a:xfrm>
              <a:prstGeom prst="rect">
                <a:avLst/>
              </a:prstGeom>
              <a:blipFill>
                <a:blip r:embed="rId9"/>
                <a:stretch>
                  <a:fillRect l="-4762" t="-2381" r="-158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26CBC4-0945-3FF1-DFBB-60333D2610D8}"/>
                  </a:ext>
                </a:extLst>
              </p:cNvPr>
              <p:cNvSpPr txBox="1"/>
              <p:nvPr/>
            </p:nvSpPr>
            <p:spPr>
              <a:xfrm>
                <a:off x="7569580" y="1867672"/>
                <a:ext cx="26535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Plasma takes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travel this distance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26CBC4-0945-3FF1-DFBB-60333D261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580" y="1867672"/>
                <a:ext cx="2653595" cy="646331"/>
              </a:xfrm>
              <a:prstGeom prst="rect">
                <a:avLst/>
              </a:prstGeom>
              <a:blipFill>
                <a:blip r:embed="rId10"/>
                <a:stretch>
                  <a:fillRect l="-2392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DB30D5-71FF-C0B9-BEBB-2105FC11499B}"/>
                  </a:ext>
                </a:extLst>
              </p:cNvPr>
              <p:cNvSpPr txBox="1"/>
              <p:nvPr/>
            </p:nvSpPr>
            <p:spPr>
              <a:xfrm>
                <a:off x="10173720" y="1913837"/>
                <a:ext cx="19309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Plasma takes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travel this distance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DB30D5-71FF-C0B9-BEBB-2105FC114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720" y="1913837"/>
                <a:ext cx="1930912" cy="646331"/>
              </a:xfrm>
              <a:prstGeom prst="rect">
                <a:avLst/>
              </a:prstGeom>
              <a:blipFill>
                <a:blip r:embed="rId11"/>
                <a:stretch>
                  <a:fillRect l="-2614" t="-3846" r="-457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C698D1-3104-8422-CA95-ACD204432F38}"/>
                  </a:ext>
                </a:extLst>
              </p:cNvPr>
              <p:cNvSpPr txBox="1"/>
              <p:nvPr/>
            </p:nvSpPr>
            <p:spPr>
              <a:xfrm>
                <a:off x="694929" y="4732109"/>
                <a:ext cx="1580689" cy="848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C698D1-3104-8422-CA95-ACD204432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29" y="4732109"/>
                <a:ext cx="1580689" cy="848246"/>
              </a:xfrm>
              <a:prstGeom prst="rect">
                <a:avLst/>
              </a:prstGeom>
              <a:blipFill>
                <a:blip r:embed="rId12"/>
                <a:stretch>
                  <a:fillRect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BDFCB4-8A80-D425-43D1-A631D51F518F}"/>
              </a:ext>
            </a:extLst>
          </p:cNvPr>
          <p:cNvCxnSpPr>
            <a:stCxn id="10" idx="2"/>
            <a:endCxn id="6" idx="2"/>
          </p:cNvCxnSpPr>
          <p:nvPr/>
        </p:nvCxnSpPr>
        <p:spPr>
          <a:xfrm>
            <a:off x="9516643" y="369332"/>
            <a:ext cx="23243" cy="11508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81343A-7C09-8464-161E-A45D6AB9452E}"/>
              </a:ext>
            </a:extLst>
          </p:cNvPr>
          <p:cNvCxnSpPr/>
          <p:nvPr/>
        </p:nvCxnSpPr>
        <p:spPr>
          <a:xfrm>
            <a:off x="9539886" y="767273"/>
            <a:ext cx="98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A32B8F2-D9B4-ACF7-33CE-213ED584BCE3}"/>
              </a:ext>
            </a:extLst>
          </p:cNvPr>
          <p:cNvSpPr txBox="1"/>
          <p:nvPr/>
        </p:nvSpPr>
        <p:spPr>
          <a:xfrm>
            <a:off x="9803632" y="487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09445F-54DE-FF02-780A-6F050D91FEFD}"/>
                  </a:ext>
                </a:extLst>
              </p:cNvPr>
              <p:cNvSpPr txBox="1"/>
              <p:nvPr/>
            </p:nvSpPr>
            <p:spPr>
              <a:xfrm>
                <a:off x="3046094" y="4845089"/>
                <a:ext cx="61431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ie</a:t>
                </a:r>
                <a:r>
                  <a:rPr lang="en-US" dirty="0"/>
                  <a:t>.</a:t>
                </a:r>
                <a:r>
                  <a:rPr lang="en-US" dirty="0">
                    <a:ea typeface="Cambria Math" panose="02040503050406030204" pitchFamily="18" charset="0"/>
                  </a:rPr>
                  <a:t>  h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09445F-54DE-FF02-780A-6F050D91F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94" y="4845089"/>
                <a:ext cx="6143104" cy="369332"/>
              </a:xfrm>
              <a:prstGeom prst="rect">
                <a:avLst/>
              </a:prstGeom>
              <a:blipFill>
                <a:blip r:embed="rId13"/>
                <a:stretch>
                  <a:fillRect l="-103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9882DA8-6002-A487-46B4-808A94F1FDC2}"/>
              </a:ext>
            </a:extLst>
          </p:cNvPr>
          <p:cNvSpPr txBox="1"/>
          <p:nvPr/>
        </p:nvSpPr>
        <p:spPr>
          <a:xfrm>
            <a:off x="685198" y="5580355"/>
            <a:ext cx="9113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Hence this equation gives us the height of the hit assuming constant plasma propagation speed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CC3870-714A-2550-DFAC-623E3C934A96}"/>
              </a:ext>
            </a:extLst>
          </p:cNvPr>
          <p:cNvSpPr txBox="1"/>
          <p:nvPr/>
        </p:nvSpPr>
        <p:spPr>
          <a:xfrm>
            <a:off x="692034" y="6097062"/>
            <a:ext cx="830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aim is to test this assumption/estimate added error due to changing plasma speed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5EE8556-C65C-E4F8-F28E-BF010342E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72EB6-EC79-CF04-2617-6ABA436B98CD}"/>
              </a:ext>
            </a:extLst>
          </p:cNvPr>
          <p:cNvSpPr txBox="1"/>
          <p:nvPr/>
        </p:nvSpPr>
        <p:spPr>
          <a:xfrm>
            <a:off x="-851338" y="13558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56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36329-AD92-A4FD-4C80-4FE016298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 for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9AF41-C9B1-8519-C267-0A0492E09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BF48C-78A0-089A-0FD6-FC2663699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21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16217-BA61-3DDE-5BBB-7978E18F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27" y="104493"/>
            <a:ext cx="5494713" cy="1325563"/>
          </a:xfrm>
        </p:spPr>
        <p:txBody>
          <a:bodyPr/>
          <a:lstStyle/>
          <a:p>
            <a:r>
              <a:rPr lang="en-US" dirty="0"/>
              <a:t>Sudden change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DC2B1B-D019-AC0D-0A39-C4D4D7BB3132}"/>
                  </a:ext>
                </a:extLst>
              </p:cNvPr>
              <p:cNvSpPr txBox="1"/>
              <p:nvPr/>
            </p:nvSpPr>
            <p:spPr>
              <a:xfrm>
                <a:off x="634349" y="4204022"/>
                <a:ext cx="2559227" cy="582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DC2B1B-D019-AC0D-0A39-C4D4D7BB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49" y="4204022"/>
                <a:ext cx="2559227" cy="582852"/>
              </a:xfrm>
              <a:prstGeom prst="rect">
                <a:avLst/>
              </a:prstGeom>
              <a:blipFill>
                <a:blip r:embed="rId2"/>
                <a:stretch>
                  <a:fillRect l="-493" t="-2174" r="-147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9" descr="Content Placeholder 9">
            <a:extLst>
              <a:ext uri="{FF2B5EF4-FFF2-40B4-BE49-F238E27FC236}">
                <a16:creationId xmlns:a16="http://schemas.microsoft.com/office/drawing/2014/main" id="{34E0FD97-FCB6-6DA4-389D-05BAB4B5EC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>
            <a:off x="7015635" y="472290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BBCAD0-E92F-95FE-02F2-EB2924BB0153}"/>
              </a:ext>
            </a:extLst>
          </p:cNvPr>
          <p:cNvCxnSpPr>
            <a:cxnSpLocks/>
          </p:cNvCxnSpPr>
          <p:nvPr/>
        </p:nvCxnSpPr>
        <p:spPr>
          <a:xfrm>
            <a:off x="10598728" y="1545127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B03AC7-6A0D-9F12-4F56-5146FD63A480}"/>
              </a:ext>
            </a:extLst>
          </p:cNvPr>
          <p:cNvCxnSpPr>
            <a:cxnSpLocks/>
          </p:cNvCxnSpPr>
          <p:nvPr/>
        </p:nvCxnSpPr>
        <p:spPr>
          <a:xfrm flipH="1">
            <a:off x="7182197" y="1545127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D8B85A-B699-753A-A3A7-15EC2D64E553}"/>
              </a:ext>
            </a:extLst>
          </p:cNvPr>
          <p:cNvCxnSpPr>
            <a:cxnSpLocks/>
          </p:cNvCxnSpPr>
          <p:nvPr/>
        </p:nvCxnSpPr>
        <p:spPr>
          <a:xfrm>
            <a:off x="7141663" y="369332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E1F87B-9460-CC84-3E36-6B3BB73A3480}"/>
              </a:ext>
            </a:extLst>
          </p:cNvPr>
          <p:cNvSpPr txBox="1"/>
          <p:nvPr/>
        </p:nvSpPr>
        <p:spPr>
          <a:xfrm>
            <a:off x="9375418" y="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7F8E7C-4185-68D2-B985-A2D9A53FD22D}"/>
                  </a:ext>
                </a:extLst>
              </p:cNvPr>
              <p:cNvSpPr txBox="1"/>
              <p:nvPr/>
            </p:nvSpPr>
            <p:spPr>
              <a:xfrm>
                <a:off x="8726822" y="1614722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7F8E7C-4185-68D2-B985-A2D9A53FD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822" y="1614722"/>
                <a:ext cx="4726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9E6B2C-AD4A-E5FE-C00C-58F08E962893}"/>
                  </a:ext>
                </a:extLst>
              </p:cNvPr>
              <p:cNvSpPr txBox="1"/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9E6B2C-AD4A-E5FE-C00C-58F08E962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6CEDD8E-7504-AC63-4EB0-B34EF051B814}"/>
              </a:ext>
            </a:extLst>
          </p:cNvPr>
          <p:cNvSpPr txBox="1"/>
          <p:nvPr/>
        </p:nvSpPr>
        <p:spPr>
          <a:xfrm>
            <a:off x="213359" y="1799388"/>
            <a:ext cx="6660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plasma speed changes after nearest cathode is reached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Equivalent to having two sides of plasma propagating at different average speeds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21934B-D3DF-6778-C300-BB3240D8AF98}"/>
                  </a:ext>
                </a:extLst>
              </p:cNvPr>
              <p:cNvSpPr txBox="1"/>
              <p:nvPr/>
            </p:nvSpPr>
            <p:spPr>
              <a:xfrm>
                <a:off x="634349" y="5263802"/>
                <a:ext cx="2779479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21934B-D3DF-6778-C300-BB3240D8A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49" y="5263802"/>
                <a:ext cx="2779479" cy="414537"/>
              </a:xfrm>
              <a:prstGeom prst="rect">
                <a:avLst/>
              </a:prstGeom>
              <a:blipFill>
                <a:blip r:embed="rId6"/>
                <a:stretch>
                  <a:fillRect l="-2273" r="-409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AA6C024-D23B-F173-716C-AF51E1E90FA0}"/>
              </a:ext>
            </a:extLst>
          </p:cNvPr>
          <p:cNvSpPr txBox="1"/>
          <p:nvPr/>
        </p:nvSpPr>
        <p:spPr>
          <a:xfrm>
            <a:off x="4109170" y="4219184"/>
            <a:ext cx="506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both return to original equations if we set k=1</a:t>
            </a:r>
          </a:p>
        </p:txBody>
      </p:sp>
      <p:sp>
        <p:nvSpPr>
          <p:cNvPr id="20" name="7-point Star 19">
            <a:extLst>
              <a:ext uri="{FF2B5EF4-FFF2-40B4-BE49-F238E27FC236}">
                <a16:creationId xmlns:a16="http://schemas.microsoft.com/office/drawing/2014/main" id="{5720A2DA-424B-41F5-3192-AB45FA40D754}"/>
              </a:ext>
            </a:extLst>
          </p:cNvPr>
          <p:cNvSpPr/>
          <p:nvPr/>
        </p:nvSpPr>
        <p:spPr>
          <a:xfrm>
            <a:off x="10373872" y="767274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450F4D-5BBB-660C-4BB8-7826AA452CEE}"/>
                  </a:ext>
                </a:extLst>
              </p:cNvPr>
              <p:cNvSpPr txBox="1"/>
              <p:nvPr/>
            </p:nvSpPr>
            <p:spPr>
              <a:xfrm>
                <a:off x="634349" y="3201822"/>
                <a:ext cx="2222853" cy="525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K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𝑠𝑝𝑒𝑒𝑑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𝐿𝐻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𝑝𝑙𝑎𝑠𝑚𝑎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𝑠𝑝𝑒𝑒𝑑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𝑅𝐻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𝑝𝑙𝑎𝑠𝑚𝑎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450F4D-5BBB-660C-4BB8-7826AA452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49" y="3201822"/>
                <a:ext cx="2222853" cy="525272"/>
              </a:xfrm>
              <a:prstGeom prst="rect">
                <a:avLst/>
              </a:prstGeom>
              <a:blipFill>
                <a:blip r:embed="rId7"/>
                <a:stretch>
                  <a:fillRect l="-1695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E63FF976-F116-1D22-B912-7E7936653169}"/>
              </a:ext>
            </a:extLst>
          </p:cNvPr>
          <p:cNvSpPr txBox="1"/>
          <p:nvPr/>
        </p:nvSpPr>
        <p:spPr>
          <a:xfrm>
            <a:off x="4109170" y="3200442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 = speed of LH plasma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A4AC66-BEE8-54C8-40CF-D8D81B3E1643}"/>
                  </a:ext>
                </a:extLst>
              </p:cNvPr>
              <p:cNvSpPr txBox="1"/>
              <p:nvPr/>
            </p:nvSpPr>
            <p:spPr>
              <a:xfrm>
                <a:off x="4109170" y="4621115"/>
                <a:ext cx="554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Both given as functions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ie</a:t>
                </a:r>
                <a:r>
                  <a:rPr lang="en-US" dirty="0"/>
                  <a:t>. true position of the hit)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A4AC66-BEE8-54C8-40CF-D8D81B3E1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170" y="4621115"/>
                <a:ext cx="5548698" cy="369332"/>
              </a:xfrm>
              <a:prstGeom prst="rect">
                <a:avLst/>
              </a:prstGeom>
              <a:blipFill>
                <a:blip r:embed="rId8"/>
                <a:stretch>
                  <a:fillRect l="-913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266889-C5E3-8693-5B7B-782AD59D0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86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D6FF32-659A-B593-A3B2-19F98C3FCE7F}"/>
              </a:ext>
            </a:extLst>
          </p:cNvPr>
          <p:cNvSpPr/>
          <p:nvPr/>
        </p:nvSpPr>
        <p:spPr>
          <a:xfrm>
            <a:off x="5181238" y="5727988"/>
            <a:ext cx="477074" cy="35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and yellow dotted line&#10;&#10;Description automatically generated">
            <a:extLst>
              <a:ext uri="{FF2B5EF4-FFF2-40B4-BE49-F238E27FC236}">
                <a16:creationId xmlns:a16="http://schemas.microsoft.com/office/drawing/2014/main" id="{A1A7589D-CB75-E085-5D21-E3021F02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079" y="2199303"/>
            <a:ext cx="4171593" cy="334426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CED4BE2-1CDB-4307-A508-051737DAD4FD}"/>
              </a:ext>
            </a:extLst>
          </p:cNvPr>
          <p:cNvSpPr txBox="1">
            <a:spLocks/>
          </p:cNvSpPr>
          <p:nvPr/>
        </p:nvSpPr>
        <p:spPr>
          <a:xfrm>
            <a:off x="838200" y="417550"/>
            <a:ext cx="10515600" cy="526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</a:t>
            </a:r>
            <a:r>
              <a:rPr lang="en-GB" dirty="0"/>
              <a:t>≠</a:t>
            </a:r>
            <a:r>
              <a:rPr lang="en-US" dirty="0"/>
              <a:t>constant 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F8B6DE-5A49-B72E-900D-052815102C3C}"/>
              </a:ext>
            </a:extLst>
          </p:cNvPr>
          <p:cNvSpPr txBox="1"/>
          <p:nvPr/>
        </p:nvSpPr>
        <p:spPr>
          <a:xfrm rot="16200000">
            <a:off x="2525632" y="3575689"/>
            <a:ext cx="207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Propagation time (12.5us)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248ACE-BDB9-7594-01A5-CEB8C3929C18}"/>
              </a:ext>
            </a:extLst>
          </p:cNvPr>
          <p:cNvSpPr txBox="1"/>
          <p:nvPr/>
        </p:nvSpPr>
        <p:spPr>
          <a:xfrm>
            <a:off x="4370075" y="5543569"/>
            <a:ext cx="3136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since cell last fully active* (12.5us)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F81CB4-9CC1-D2ED-C8A5-6499A36610E8}"/>
              </a:ext>
            </a:extLst>
          </p:cNvPr>
          <p:cNvSpPr txBox="1"/>
          <p:nvPr/>
        </p:nvSpPr>
        <p:spPr>
          <a:xfrm>
            <a:off x="211233" y="5975680"/>
            <a:ext cx="7352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*fully active = last event resulted in valid R5 and R6 timestamp measurements </a:t>
            </a:r>
            <a:r>
              <a:rPr lang="en-US" sz="1200" dirty="0" err="1"/>
              <a:t>ie</a:t>
            </a:r>
            <a:r>
              <a:rPr lang="en-US" sz="1200" dirty="0"/>
              <a:t>. Standard/expected cell </a:t>
            </a:r>
            <a:r>
              <a:rPr lang="en-US" sz="1200" dirty="0" err="1"/>
              <a:t>behaviour</a:t>
            </a:r>
            <a:r>
              <a:rPr lang="en-US" sz="1200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CFF250-36B3-F292-C3DF-0A348EDCBFAA}"/>
              </a:ext>
            </a:extLst>
          </p:cNvPr>
          <p:cNvSpPr/>
          <p:nvPr/>
        </p:nvSpPr>
        <p:spPr>
          <a:xfrm>
            <a:off x="7343481" y="5496067"/>
            <a:ext cx="3210082" cy="409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79DC08-5A55-60DA-DE18-FE31D6DFB580}"/>
              </a:ext>
            </a:extLst>
          </p:cNvPr>
          <p:cNvSpPr txBox="1"/>
          <p:nvPr/>
        </p:nvSpPr>
        <p:spPr>
          <a:xfrm>
            <a:off x="838200" y="1053101"/>
            <a:ext cx="7884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many scenarios where the plasma propagation time of a cell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cell (or a </a:t>
            </a:r>
            <a:r>
              <a:rPr lang="en-US" dirty="0" err="1"/>
              <a:t>neighbour</a:t>
            </a:r>
            <a:r>
              <a:rPr lang="en-US" dirty="0"/>
              <a:t>) was recently active the local electric field decreases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in longer propagation times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D8E6BC-2D02-13C3-9D55-24B7B9BC7C63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9E1BD-DD4F-5415-C587-639192ED9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D8FB1C-2BDE-59BF-BE6D-B1E68B2F7D01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776378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8432EB-55B7-EB74-B8FD-E40AB57FD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" y="0"/>
            <a:ext cx="4511585" cy="3427919"/>
          </a:xfrm>
          <a:prstGeom prst="rect">
            <a:avLst/>
          </a:prstGeom>
        </p:spPr>
      </p:pic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1802384-E799-43C7-5AF2-F3939E27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61128"/>
            <a:ext cx="4511584" cy="3427919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654678A4-73B4-8A6A-A09C-A52B43960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2" y="3427918"/>
            <a:ext cx="4514428" cy="3430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47361A-0CFA-9985-8001-58C96F4557E0}"/>
                  </a:ext>
                </a:extLst>
              </p:cNvPr>
              <p:cNvSpPr txBox="1"/>
              <p:nvPr/>
            </p:nvSpPr>
            <p:spPr>
              <a:xfrm>
                <a:off x="4338865" y="364257"/>
                <a:ext cx="275281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has mapping to true distance measurement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47361A-0CFA-9985-8001-58C96F455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865" y="364257"/>
                <a:ext cx="2752815" cy="646331"/>
              </a:xfrm>
              <a:prstGeom prst="rect">
                <a:avLst/>
              </a:prstGeom>
              <a:blipFill>
                <a:blip r:embed="rId5"/>
                <a:stretch>
                  <a:fillRect l="-183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B94C6F4-97D0-75E5-3F6C-8200AB4EAB56}"/>
              </a:ext>
            </a:extLst>
          </p:cNvPr>
          <p:cNvSpPr txBox="1"/>
          <p:nvPr/>
        </p:nvSpPr>
        <p:spPr>
          <a:xfrm>
            <a:off x="4338865" y="3812212"/>
            <a:ext cx="2630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Propagation time against true distance in these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04C910-9B5D-EEE3-A8A4-A4D4645675DA}"/>
                  </a:ext>
                </a:extLst>
              </p:cNvPr>
              <p:cNvSpPr txBox="1"/>
              <p:nvPr/>
            </p:nvSpPr>
            <p:spPr>
              <a:xfrm>
                <a:off x="7844065" y="4146086"/>
                <a:ext cx="4053295" cy="944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Projecting the d1 to eps conversion onto the bot LH plot gives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vs eps plot (this can be plotted from real data)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04C910-9B5D-EEE3-A8A4-A4D464567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065" y="4146086"/>
                <a:ext cx="4053295" cy="944746"/>
              </a:xfrm>
              <a:prstGeom prst="rect">
                <a:avLst/>
              </a:prstGeom>
              <a:blipFill>
                <a:blip r:embed="rId6"/>
                <a:stretch>
                  <a:fillRect l="-1250" t="-2667" r="-1563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8BD6E6E-CC4F-BC34-5705-EF619D1874A4}"/>
              </a:ext>
            </a:extLst>
          </p:cNvPr>
          <p:cNvSpPr txBox="1"/>
          <p:nvPr/>
        </p:nvSpPr>
        <p:spPr>
          <a:xfrm>
            <a:off x="7487920" y="5466080"/>
            <a:ext cx="4053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Discontinuities in eps values is built in by the ‘instant speed change’ – nonphysical but general trends can agree with observation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2C9F2-674B-81AD-EA2D-491DE391DB43}"/>
              </a:ext>
            </a:extLst>
          </p:cNvPr>
          <p:cNvSpPr txBox="1"/>
          <p:nvPr/>
        </p:nvSpPr>
        <p:spPr>
          <a:xfrm>
            <a:off x="8853293" y="3586172"/>
            <a:ext cx="2707857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Can plot this with real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BCC9A-4671-E0BC-A2B6-10F3AA2A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63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7DC5A-EF25-F905-B667-34008C23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69" y="104492"/>
            <a:ext cx="6263042" cy="1325563"/>
          </a:xfrm>
        </p:spPr>
        <p:txBody>
          <a:bodyPr/>
          <a:lstStyle/>
          <a:p>
            <a:r>
              <a:rPr lang="en-US" dirty="0"/>
              <a:t>Slow deceleration model</a:t>
            </a:r>
          </a:p>
        </p:txBody>
      </p:sp>
      <p:pic>
        <p:nvPicPr>
          <p:cNvPr id="4" name="Content Placeholder 9" descr="Content Placeholder 9">
            <a:extLst>
              <a:ext uri="{FF2B5EF4-FFF2-40B4-BE49-F238E27FC236}">
                <a16:creationId xmlns:a16="http://schemas.microsoft.com/office/drawing/2014/main" id="{2056F23C-3F98-BA45-C384-FFDA32623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>
            <a:off x="7015635" y="472290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975DAE-3D15-F993-B153-592E7BB0F2D7}"/>
              </a:ext>
            </a:extLst>
          </p:cNvPr>
          <p:cNvCxnSpPr>
            <a:cxnSpLocks/>
          </p:cNvCxnSpPr>
          <p:nvPr/>
        </p:nvCxnSpPr>
        <p:spPr>
          <a:xfrm>
            <a:off x="10598728" y="1545127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B3388A-2D27-39FC-2AAA-663E1A1DA45F}"/>
              </a:ext>
            </a:extLst>
          </p:cNvPr>
          <p:cNvCxnSpPr>
            <a:cxnSpLocks/>
          </p:cNvCxnSpPr>
          <p:nvPr/>
        </p:nvCxnSpPr>
        <p:spPr>
          <a:xfrm flipH="1">
            <a:off x="7182197" y="1545127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C8665-834B-3E24-CF31-788E6AE1B5C7}"/>
              </a:ext>
            </a:extLst>
          </p:cNvPr>
          <p:cNvCxnSpPr>
            <a:cxnSpLocks/>
          </p:cNvCxnSpPr>
          <p:nvPr/>
        </p:nvCxnSpPr>
        <p:spPr>
          <a:xfrm>
            <a:off x="7141663" y="369332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309D338-7646-E5B2-C5A6-B946F2C18EC1}"/>
              </a:ext>
            </a:extLst>
          </p:cNvPr>
          <p:cNvSpPr txBox="1"/>
          <p:nvPr/>
        </p:nvSpPr>
        <p:spPr>
          <a:xfrm>
            <a:off x="9375418" y="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227B93-BA20-FC9D-9BD8-036AFFCA7A92}"/>
                  </a:ext>
                </a:extLst>
              </p:cNvPr>
              <p:cNvSpPr txBox="1"/>
              <p:nvPr/>
            </p:nvSpPr>
            <p:spPr>
              <a:xfrm>
                <a:off x="8747737" y="1552788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227B93-BA20-FC9D-9BD8-036AFFCA7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37" y="1552788"/>
                <a:ext cx="4726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942853-5EDD-18AD-490A-AE3FBE9D7B84}"/>
                  </a:ext>
                </a:extLst>
              </p:cNvPr>
              <p:cNvSpPr txBox="1"/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942853-5EDD-18AD-490A-AE3FBE9D7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7-point Star 10">
            <a:extLst>
              <a:ext uri="{FF2B5EF4-FFF2-40B4-BE49-F238E27FC236}">
                <a16:creationId xmlns:a16="http://schemas.microsoft.com/office/drawing/2014/main" id="{75861B90-A31D-7FFD-CF52-4B0EA84EEEE9}"/>
              </a:ext>
            </a:extLst>
          </p:cNvPr>
          <p:cNvSpPr/>
          <p:nvPr/>
        </p:nvSpPr>
        <p:spPr>
          <a:xfrm>
            <a:off x="10373872" y="767274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E2A4A6-065B-FA49-A257-E1AD3BCC8273}"/>
                  </a:ext>
                </a:extLst>
              </p:cNvPr>
              <p:cNvSpPr txBox="1"/>
              <p:nvPr/>
            </p:nvSpPr>
            <p:spPr>
              <a:xfrm>
                <a:off x="685105" y="4158950"/>
                <a:ext cx="5510355" cy="626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      +2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+2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E2A4A6-065B-FA49-A257-E1AD3BCC8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05" y="4158950"/>
                <a:ext cx="5510355" cy="626133"/>
              </a:xfrm>
              <a:prstGeom prst="rect">
                <a:avLst/>
              </a:prstGeom>
              <a:blipFill>
                <a:blip r:embed="rId5"/>
                <a:stretch>
                  <a:fillRect t="-4000" r="-1149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0D66FD-5880-665B-1B7C-604BF2440ABD}"/>
                  </a:ext>
                </a:extLst>
              </p:cNvPr>
              <p:cNvSpPr txBox="1"/>
              <p:nvPr/>
            </p:nvSpPr>
            <p:spPr>
              <a:xfrm>
                <a:off x="685105" y="5335274"/>
                <a:ext cx="3998980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0D66FD-5880-665B-1B7C-604BF2440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05" y="5335274"/>
                <a:ext cx="3998980" cy="520463"/>
              </a:xfrm>
              <a:prstGeom prst="rect">
                <a:avLst/>
              </a:prstGeom>
              <a:blipFill>
                <a:blip r:embed="rId6"/>
                <a:stretch>
                  <a:fillRect l="-633" t="-4762" r="-158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48866C-7E88-B0E5-6C27-C44E4DF74A62}"/>
                  </a:ext>
                </a:extLst>
              </p:cNvPr>
              <p:cNvSpPr txBox="1"/>
              <p:nvPr/>
            </p:nvSpPr>
            <p:spPr>
              <a:xfrm>
                <a:off x="756225" y="2875374"/>
                <a:ext cx="1388392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48866C-7E88-B0E5-6C27-C44E4DF74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25" y="2875374"/>
                <a:ext cx="1388392" cy="555858"/>
              </a:xfrm>
              <a:prstGeom prst="rect">
                <a:avLst/>
              </a:prstGeom>
              <a:blipFill>
                <a:blip r:embed="rId7"/>
                <a:stretch>
                  <a:fillRect l="-2727" r="-90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BE801F6F-897D-C6FB-5D4A-5ABA82AECC2A}"/>
              </a:ext>
            </a:extLst>
          </p:cNvPr>
          <p:cNvSpPr txBox="1"/>
          <p:nvPr/>
        </p:nvSpPr>
        <p:spPr>
          <a:xfrm>
            <a:off x="2499360" y="2968637"/>
            <a:ext cx="333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deceleration approximation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401F73B-675E-B7C0-6EA1-52F83622C383}"/>
              </a:ext>
            </a:extLst>
          </p:cNvPr>
          <p:cNvSpPr/>
          <p:nvPr/>
        </p:nvSpPr>
        <p:spPr>
          <a:xfrm>
            <a:off x="3718561" y="4064046"/>
            <a:ext cx="2476900" cy="82291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C86740E-7459-1047-E3CA-F09FF328264D}"/>
              </a:ext>
            </a:extLst>
          </p:cNvPr>
          <p:cNvSpPr/>
          <p:nvPr/>
        </p:nvSpPr>
        <p:spPr>
          <a:xfrm>
            <a:off x="2336801" y="5201580"/>
            <a:ext cx="2476900" cy="82291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51C751D-A6AE-377E-40DD-5E0726A4AFAA}"/>
              </a:ext>
            </a:extLst>
          </p:cNvPr>
          <p:cNvCxnSpPr/>
          <p:nvPr/>
        </p:nvCxnSpPr>
        <p:spPr>
          <a:xfrm flipH="1">
            <a:off x="6195460" y="4318000"/>
            <a:ext cx="98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81DBD44-B876-6E61-995C-6930DAFEA8F1}"/>
              </a:ext>
            </a:extLst>
          </p:cNvPr>
          <p:cNvCxnSpPr/>
          <p:nvPr/>
        </p:nvCxnSpPr>
        <p:spPr>
          <a:xfrm flipH="1">
            <a:off x="4813701" y="5476240"/>
            <a:ext cx="98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FBE2583-C673-ACD5-E586-1340E13EC9B0}"/>
              </a:ext>
            </a:extLst>
          </p:cNvPr>
          <p:cNvSpPr txBox="1"/>
          <p:nvPr/>
        </p:nvSpPr>
        <p:spPr>
          <a:xfrm>
            <a:off x="7147949" y="4064046"/>
            <a:ext cx="159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order correction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28028E-EB60-DA51-4DD2-3B223F39D440}"/>
              </a:ext>
            </a:extLst>
          </p:cNvPr>
          <p:cNvSpPr txBox="1"/>
          <p:nvPr/>
        </p:nvSpPr>
        <p:spPr>
          <a:xfrm>
            <a:off x="5778513" y="5153074"/>
            <a:ext cx="159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order correction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60E0E6-2A22-5C81-66CA-785F63DAFCF0}"/>
              </a:ext>
            </a:extLst>
          </p:cNvPr>
          <p:cNvSpPr txBox="1"/>
          <p:nvPr/>
        </p:nvSpPr>
        <p:spPr>
          <a:xfrm>
            <a:off x="481116" y="1436915"/>
            <a:ext cx="666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the plasma is undergoing a small constant deceleration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26F1B4B-FB1D-D31E-4D3A-408F0AC2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764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49B41C-A0B2-3EE3-3D16-8244F6F10A10}"/>
              </a:ext>
            </a:extLst>
          </p:cNvPr>
          <p:cNvSpPr txBox="1"/>
          <p:nvPr/>
        </p:nvSpPr>
        <p:spPr>
          <a:xfrm>
            <a:off x="8727440" y="4089211"/>
            <a:ext cx="4053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Gap in these metrics why?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A0A6D8-9ECD-4C5E-0730-D1C5147CF72C}"/>
              </a:ext>
            </a:extLst>
          </p:cNvPr>
          <p:cNvSpPr txBox="1"/>
          <p:nvPr/>
        </p:nvSpPr>
        <p:spPr>
          <a:xfrm>
            <a:off x="7305040" y="4958080"/>
            <a:ext cx="4053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does this decelerating model give more values for epsilon? – how does changing a or the other relations affect this??</a:t>
            </a:r>
          </a:p>
        </p:txBody>
      </p:sp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DFCF4C90-46CC-552C-E57D-B919453A9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329748"/>
            <a:ext cx="4511586" cy="3427921"/>
          </a:xfrm>
          <a:prstGeom prst="rect">
            <a:avLst/>
          </a:prstGeom>
        </p:spPr>
      </p:pic>
      <p:pic>
        <p:nvPicPr>
          <p:cNvPr id="14" name="Picture 13" descr="A graph of a curve&#10;&#10;Description automatically generated">
            <a:extLst>
              <a:ext uri="{FF2B5EF4-FFF2-40B4-BE49-F238E27FC236}">
                <a16:creationId xmlns:a16="http://schemas.microsoft.com/office/drawing/2014/main" id="{CD61D81A-2397-8E46-CE7F-88C144D6C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415" y="11309"/>
            <a:ext cx="4515375" cy="3430800"/>
          </a:xfrm>
          <a:prstGeom prst="rect">
            <a:avLst/>
          </a:prstGeom>
        </p:spPr>
      </p:pic>
      <p:pic>
        <p:nvPicPr>
          <p:cNvPr id="16" name="Picture 15" descr="A graph of a line&#10;&#10;Description automatically generated">
            <a:extLst>
              <a:ext uri="{FF2B5EF4-FFF2-40B4-BE49-F238E27FC236}">
                <a16:creationId xmlns:a16="http://schemas.microsoft.com/office/drawing/2014/main" id="{81D1D42A-E545-CD7B-31B0-CCB370A2E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09"/>
            <a:ext cx="4511585" cy="3427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92ECDB-5BD0-C421-F2F7-ECB645FAD149}"/>
              </a:ext>
            </a:extLst>
          </p:cNvPr>
          <p:cNvSpPr txBox="1"/>
          <p:nvPr/>
        </p:nvSpPr>
        <p:spPr>
          <a:xfrm>
            <a:off x="4338865" y="3812212"/>
            <a:ext cx="2630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Propagation time against true distance in these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31BD8E-5D7B-DAAA-1BA7-3E230F9E0D79}"/>
                  </a:ext>
                </a:extLst>
              </p:cNvPr>
              <p:cNvSpPr txBox="1"/>
              <p:nvPr/>
            </p:nvSpPr>
            <p:spPr>
              <a:xfrm>
                <a:off x="4338865" y="374417"/>
                <a:ext cx="275281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has mapping to true distance measurement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31BD8E-5D7B-DAAA-1BA7-3E230F9E0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865" y="374417"/>
                <a:ext cx="2752815" cy="646331"/>
              </a:xfrm>
              <a:prstGeom prst="rect">
                <a:avLst/>
              </a:prstGeom>
              <a:blipFill>
                <a:blip r:embed="rId5"/>
                <a:stretch>
                  <a:fillRect l="-183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27FEE0C-7248-3320-D011-FB82D4A97234}"/>
              </a:ext>
            </a:extLst>
          </p:cNvPr>
          <p:cNvSpPr txBox="1"/>
          <p:nvPr/>
        </p:nvSpPr>
        <p:spPr>
          <a:xfrm>
            <a:off x="8850451" y="3480697"/>
            <a:ext cx="2707857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Can plot this with real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D34EE-F29D-A7FF-1EF7-BAC174EA2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747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823BF0-4724-6F46-A216-B963AFA81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08" y="104492"/>
            <a:ext cx="6829231" cy="1325563"/>
          </a:xfrm>
        </p:spPr>
        <p:txBody>
          <a:bodyPr/>
          <a:lstStyle/>
          <a:p>
            <a:r>
              <a:rPr lang="en-US" dirty="0"/>
              <a:t>Delayed deceleration model</a:t>
            </a:r>
          </a:p>
        </p:txBody>
      </p:sp>
      <p:pic>
        <p:nvPicPr>
          <p:cNvPr id="5" name="Content Placeholder 9" descr="Content Placeholder 9">
            <a:extLst>
              <a:ext uri="{FF2B5EF4-FFF2-40B4-BE49-F238E27FC236}">
                <a16:creationId xmlns:a16="http://schemas.microsoft.com/office/drawing/2014/main" id="{19D5E114-793B-3390-9FC6-0D2F6116C3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>
            <a:off x="7015635" y="472290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3593EE-3E7A-123D-D51A-AD48DC655DEE}"/>
              </a:ext>
            </a:extLst>
          </p:cNvPr>
          <p:cNvCxnSpPr>
            <a:cxnSpLocks/>
          </p:cNvCxnSpPr>
          <p:nvPr/>
        </p:nvCxnSpPr>
        <p:spPr>
          <a:xfrm>
            <a:off x="10598728" y="1545127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E682FB-F051-FD49-7BA6-F9C35D6881C4}"/>
              </a:ext>
            </a:extLst>
          </p:cNvPr>
          <p:cNvCxnSpPr>
            <a:cxnSpLocks/>
          </p:cNvCxnSpPr>
          <p:nvPr/>
        </p:nvCxnSpPr>
        <p:spPr>
          <a:xfrm flipH="1">
            <a:off x="7182197" y="1545127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9ABA27-424C-3DD1-20CE-E168B5631D1B}"/>
              </a:ext>
            </a:extLst>
          </p:cNvPr>
          <p:cNvCxnSpPr>
            <a:cxnSpLocks/>
          </p:cNvCxnSpPr>
          <p:nvPr/>
        </p:nvCxnSpPr>
        <p:spPr>
          <a:xfrm>
            <a:off x="7141663" y="369332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58365A-2861-6ACA-6813-4800E12591FA}"/>
              </a:ext>
            </a:extLst>
          </p:cNvPr>
          <p:cNvSpPr txBox="1"/>
          <p:nvPr/>
        </p:nvSpPr>
        <p:spPr>
          <a:xfrm>
            <a:off x="9375418" y="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3039A8-FFBB-9530-5401-BD6236997E5B}"/>
                  </a:ext>
                </a:extLst>
              </p:cNvPr>
              <p:cNvSpPr txBox="1"/>
              <p:nvPr/>
            </p:nvSpPr>
            <p:spPr>
              <a:xfrm>
                <a:off x="8747737" y="1552788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3039A8-FFBB-9530-5401-BD6236997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37" y="1552788"/>
                <a:ext cx="4726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665E4E-19E1-D8D5-BE44-5955409F762E}"/>
                  </a:ext>
                </a:extLst>
              </p:cNvPr>
              <p:cNvSpPr txBox="1"/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665E4E-19E1-D8D5-BE44-5955409F7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7-point Star 11">
            <a:extLst>
              <a:ext uri="{FF2B5EF4-FFF2-40B4-BE49-F238E27FC236}">
                <a16:creationId xmlns:a16="http://schemas.microsoft.com/office/drawing/2014/main" id="{D7B64A38-0687-1EE6-3C4B-0F40FC217110}"/>
              </a:ext>
            </a:extLst>
          </p:cNvPr>
          <p:cNvSpPr/>
          <p:nvPr/>
        </p:nvSpPr>
        <p:spPr>
          <a:xfrm>
            <a:off x="10373872" y="767274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B39396-5A6D-43F0-E873-1B250CC5A8AD}"/>
              </a:ext>
            </a:extLst>
          </p:cNvPr>
          <p:cNvSpPr txBox="1"/>
          <p:nvPr/>
        </p:nvSpPr>
        <p:spPr>
          <a:xfrm>
            <a:off x="379921" y="1520189"/>
            <a:ext cx="6660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the plasma undergoes a small constant deceleration after a set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52C68D-FE66-CA3B-5440-8BA023EDCB0F}"/>
                  </a:ext>
                </a:extLst>
              </p:cNvPr>
              <p:cNvSpPr txBox="1"/>
              <p:nvPr/>
            </p:nvSpPr>
            <p:spPr>
              <a:xfrm>
                <a:off x="620525" y="4413902"/>
                <a:ext cx="3871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52C68D-FE66-CA3B-5440-8BA023EDC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25" y="4413902"/>
                <a:ext cx="387157" cy="276999"/>
              </a:xfrm>
              <a:prstGeom prst="rect">
                <a:avLst/>
              </a:prstGeom>
              <a:blipFill>
                <a:blip r:embed="rId5"/>
                <a:stretch>
                  <a:fillRect l="-9375" r="-625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68B225D3-F1DD-3DCE-786B-B986C26F2E7F}"/>
              </a:ext>
            </a:extLst>
          </p:cNvPr>
          <p:cNvSpPr/>
          <p:nvPr/>
        </p:nvSpPr>
        <p:spPr>
          <a:xfrm>
            <a:off x="1035432" y="3766994"/>
            <a:ext cx="193578" cy="1570817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 w="28575"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0FD296-BEEB-E040-4681-26CFFBAA9910}"/>
                  </a:ext>
                </a:extLst>
              </p:cNvPr>
              <p:cNvSpPr txBox="1"/>
              <p:nvPr/>
            </p:nvSpPr>
            <p:spPr>
              <a:xfrm>
                <a:off x="841852" y="4587777"/>
                <a:ext cx="2377440" cy="648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0FD296-BEEB-E040-4681-26CFFBAA9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52" y="4587777"/>
                <a:ext cx="2377440" cy="648191"/>
              </a:xfrm>
              <a:prstGeom prst="rect">
                <a:avLst/>
              </a:prstGeom>
              <a:blipFill>
                <a:blip r:embed="rId6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D57C86-F99E-A1BB-3EC5-93B11963566D}"/>
                  </a:ext>
                </a:extLst>
              </p:cNvPr>
              <p:cNvSpPr txBox="1"/>
              <p:nvPr/>
            </p:nvSpPr>
            <p:spPr>
              <a:xfrm>
                <a:off x="1007682" y="3795591"/>
                <a:ext cx="624997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D57C86-F99E-A1BB-3EC5-93B119635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682" y="3795591"/>
                <a:ext cx="624997" cy="618311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8D1C97-D069-C977-98CE-8E21C5116AD4}"/>
                  </a:ext>
                </a:extLst>
              </p:cNvPr>
              <p:cNvSpPr txBox="1"/>
              <p:nvPr/>
            </p:nvSpPr>
            <p:spPr>
              <a:xfrm>
                <a:off x="525432" y="2717417"/>
                <a:ext cx="2377440" cy="66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8D1C97-D069-C977-98CE-8E21C5116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32" y="2717417"/>
                <a:ext cx="2377440" cy="665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D9BFB2-F436-5873-F0BC-1ABA092F178C}"/>
                  </a:ext>
                </a:extLst>
              </p:cNvPr>
              <p:cNvSpPr txBox="1"/>
              <p:nvPr/>
            </p:nvSpPr>
            <p:spPr>
              <a:xfrm>
                <a:off x="601745" y="2348085"/>
                <a:ext cx="9613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D9BFB2-F436-5873-F0BC-1ABA092F1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45" y="2348085"/>
                <a:ext cx="96135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4BE34F3-1B02-DCE9-112F-FA3210881CB2}"/>
              </a:ext>
            </a:extLst>
          </p:cNvPr>
          <p:cNvSpPr txBox="1"/>
          <p:nvPr/>
        </p:nvSpPr>
        <p:spPr>
          <a:xfrm>
            <a:off x="3259543" y="3906070"/>
            <a:ext cx="3505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Equivalent transformations on small acceleration approximation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964213-C3B5-F6B0-72BD-D49E54B4EE97}"/>
                  </a:ext>
                </a:extLst>
              </p:cNvPr>
              <p:cNvSpPr txBox="1"/>
              <p:nvPr/>
            </p:nvSpPr>
            <p:spPr>
              <a:xfrm>
                <a:off x="711502" y="6055100"/>
                <a:ext cx="1424942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964213-C3B5-F6B0-72BD-D49E54B4E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02" y="6055100"/>
                <a:ext cx="1424942" cy="563872"/>
              </a:xfrm>
              <a:prstGeom prst="rect">
                <a:avLst/>
              </a:prstGeom>
              <a:blipFill>
                <a:blip r:embed="rId10"/>
                <a:stretch>
                  <a:fillRect l="-2679" t="-2174" r="-89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E2D09D-1804-46C0-6D8A-B1436C02B14C}"/>
                  </a:ext>
                </a:extLst>
              </p:cNvPr>
              <p:cNvSpPr txBox="1"/>
              <p:nvPr/>
            </p:nvSpPr>
            <p:spPr>
              <a:xfrm>
                <a:off x="3099102" y="6221104"/>
                <a:ext cx="1220655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E2D09D-1804-46C0-6D8A-B1436C02B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102" y="6221104"/>
                <a:ext cx="1220655" cy="298415"/>
              </a:xfrm>
              <a:prstGeom prst="rect">
                <a:avLst/>
              </a:prstGeom>
              <a:blipFill>
                <a:blip r:embed="rId11"/>
                <a:stretch>
                  <a:fillRect l="-3061" r="-102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7211D6-3B33-4351-AB71-75EC05335AB9}"/>
                  </a:ext>
                </a:extLst>
              </p:cNvPr>
              <p:cNvSpPr txBox="1"/>
              <p:nvPr/>
            </p:nvSpPr>
            <p:spPr>
              <a:xfrm>
                <a:off x="525432" y="5633795"/>
                <a:ext cx="401635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Plug t equation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equations: 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7211D6-3B33-4351-AB71-75EC05335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32" y="5633795"/>
                <a:ext cx="4016356" cy="390748"/>
              </a:xfrm>
              <a:prstGeom prst="rect">
                <a:avLst/>
              </a:prstGeom>
              <a:blipFill>
                <a:blip r:embed="rId12"/>
                <a:stretch>
                  <a:fillRect l="-1262" t="-6250" r="-31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FE3917F-1667-99F5-0AB6-EA27C4AA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9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ACA2-5A2E-99D1-7EF0-FE14C13CD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2BE5B8-8A74-0015-B374-F443E4EE7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054" y="3306922"/>
            <a:ext cx="4531906" cy="3443360"/>
          </a:xfrm>
        </p:spPr>
      </p:pic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ADA78EB7-DE1E-34EA-4A00-327EF9456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094" y="0"/>
            <a:ext cx="4531906" cy="3443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28EA9F-C6B9-B059-819C-40E5914F4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54" y="-30992"/>
            <a:ext cx="4531906" cy="34433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8CB877-E7E9-E798-7E77-A84283797DE9}"/>
              </a:ext>
            </a:extLst>
          </p:cNvPr>
          <p:cNvSpPr txBox="1"/>
          <p:nvPr/>
        </p:nvSpPr>
        <p:spPr>
          <a:xfrm>
            <a:off x="8853293" y="3470145"/>
            <a:ext cx="2707857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Can plot this with real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5AB8C-3415-6D1E-3519-ED409F12CEFF}"/>
              </a:ext>
            </a:extLst>
          </p:cNvPr>
          <p:cNvSpPr txBox="1"/>
          <p:nvPr/>
        </p:nvSpPr>
        <p:spPr>
          <a:xfrm>
            <a:off x="5245778" y="4511040"/>
            <a:ext cx="4961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Maybe a further model of slow gradual deceleration then faster deceleration could explain the full picture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F0A66-8528-036A-EB1E-B522C5EA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569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8F33-177B-99E2-5398-FA08F4D1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C3404-7AC0-0DC3-19A7-98596EAF6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Combing elements of all previous models </a:t>
            </a:r>
          </a:p>
          <a:p>
            <a:r>
              <a:rPr lang="en-US" dirty="0" err="1"/>
              <a:t>Eg.</a:t>
            </a:r>
            <a:r>
              <a:rPr lang="en-US" dirty="0"/>
              <a:t> A period of small deceleration then larger deceleration after a set time</a:t>
            </a:r>
          </a:p>
          <a:p>
            <a:r>
              <a:rPr lang="en-US" dirty="0"/>
              <a:t>Models show how characteristics of graphs correspond to plasma motion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05BAC-A355-BE67-EE80-C4BDEBF2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559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33B062-6F41-BED3-AAF4-9D0B24BC6F25}"/>
              </a:ext>
            </a:extLst>
          </p:cNvPr>
          <p:cNvSpPr txBox="1"/>
          <p:nvPr/>
        </p:nvSpPr>
        <p:spPr>
          <a:xfrm>
            <a:off x="448887" y="324196"/>
            <a:ext cx="4643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Key results of plasma non-linearity: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EF342-809C-355B-75D1-302E36CE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139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FC20BA-6C95-D192-343C-5D36D0FA8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2357" y="345599"/>
            <a:ext cx="4852659" cy="449471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76D024-4CD4-F1FC-941C-E79C409AC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3" y="209868"/>
            <a:ext cx="4852660" cy="47661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5186CB-ECD5-7D36-D926-8EC3D3D13C41}"/>
              </a:ext>
            </a:extLst>
          </p:cNvPr>
          <p:cNvSpPr txBox="1"/>
          <p:nvPr/>
        </p:nvSpPr>
        <p:spPr>
          <a:xfrm>
            <a:off x="660400" y="5506720"/>
            <a:ext cx="558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general rise </a:t>
            </a:r>
            <a:r>
              <a:rPr lang="en-US" dirty="0" err="1"/>
              <a:t>aswell</a:t>
            </a:r>
            <a:r>
              <a:rPr lang="en-US" dirty="0"/>
              <a:t> as the sharp rise at the edges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6EB33B-7067-E1D7-4748-CE4F472D80BC}"/>
              </a:ext>
            </a:extLst>
          </p:cNvPr>
          <p:cNvSpPr txBox="1"/>
          <p:nvPr/>
        </p:nvSpPr>
        <p:spPr>
          <a:xfrm>
            <a:off x="1313793" y="503910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FECC5F-2CCF-663B-A4C4-F84300CB0F32}"/>
              </a:ext>
            </a:extLst>
          </p:cNvPr>
          <p:cNvSpPr txBox="1"/>
          <p:nvPr/>
        </p:nvSpPr>
        <p:spPr>
          <a:xfrm>
            <a:off x="7010401" y="5137388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1051 – an </a:t>
            </a:r>
            <a:r>
              <a:rPr lang="en-US" dirty="0" err="1"/>
              <a:t>indiviaual</a:t>
            </a:r>
            <a:r>
              <a:rPr lang="en-US" dirty="0"/>
              <a:t> cell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DD603-F6BF-2335-62CE-829412802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22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2A920345-5561-2898-0BD4-3981B4DF2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8" y="114177"/>
            <a:ext cx="4845872" cy="44884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1CA83C-354F-0520-8B9B-169579C3A8DA}"/>
              </a:ext>
            </a:extLst>
          </p:cNvPr>
          <p:cNvSpPr txBox="1"/>
          <p:nvPr/>
        </p:nvSpPr>
        <p:spPr>
          <a:xfrm>
            <a:off x="2322786" y="482424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902</a:t>
            </a:r>
          </a:p>
        </p:txBody>
      </p:sp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66B64CDC-8D1B-A341-BD23-0ED60A49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794" y="114177"/>
            <a:ext cx="4845872" cy="4488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9942DB-AA58-2E12-FC63-5200EFE78356}"/>
              </a:ext>
            </a:extLst>
          </p:cNvPr>
          <p:cNvSpPr txBox="1"/>
          <p:nvPr/>
        </p:nvSpPr>
        <p:spPr>
          <a:xfrm>
            <a:off x="8408276" y="4908331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840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9363A-D471-2233-8642-ED400BD13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751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D66A597-9FF7-0301-0C3C-F778A895D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344" y="1151572"/>
            <a:ext cx="4701979" cy="43551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816A5C-BDC7-1720-0DB8-BC8D93E34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77" y="1100295"/>
            <a:ext cx="4701978" cy="43551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E19271-0DE3-AD19-908B-88EB66FDEEB3}"/>
              </a:ext>
            </a:extLst>
          </p:cNvPr>
          <p:cNvSpPr txBox="1"/>
          <p:nvPr/>
        </p:nvSpPr>
        <p:spPr>
          <a:xfrm>
            <a:off x="995680" y="5831840"/>
            <a:ext cx="10134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this we get the deadtime of the cell – how does this value compare to the plasma propagation time?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EC0820-8CB3-87D0-4988-2B46943A2897}"/>
              </a:ext>
            </a:extLst>
          </p:cNvPr>
          <p:cNvSpPr txBox="1"/>
          <p:nvPr/>
        </p:nvSpPr>
        <p:spPr>
          <a:xfrm>
            <a:off x="2508923" y="550672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BBCC72-4A67-2498-52E8-10ED756769FA}"/>
              </a:ext>
            </a:extLst>
          </p:cNvPr>
          <p:cNvSpPr txBox="1"/>
          <p:nvPr/>
        </p:nvSpPr>
        <p:spPr>
          <a:xfrm>
            <a:off x="8628993" y="552176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8A7A6-1D75-7948-8F75-130B0A8A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17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782533" y="1139779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E7974-1A49-49C6-3299-05F0055D66BB}"/>
              </a:ext>
            </a:extLst>
          </p:cNvPr>
          <p:cNvSpPr txBox="1">
            <a:spLocks/>
          </p:cNvSpPr>
          <p:nvPr/>
        </p:nvSpPr>
        <p:spPr>
          <a:xfrm>
            <a:off x="536769" y="104492"/>
            <a:ext cx="62630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Slow deceleration model</a:t>
            </a:r>
          </a:p>
        </p:txBody>
      </p:sp>
      <p:pic>
        <p:nvPicPr>
          <p:cNvPr id="3" name="Content Placeholder 9" descr="Content Placeholder 9">
            <a:extLst>
              <a:ext uri="{FF2B5EF4-FFF2-40B4-BE49-F238E27FC236}">
                <a16:creationId xmlns:a16="http://schemas.microsoft.com/office/drawing/2014/main" id="{FC7D9623-F72B-3B9A-A034-024C3C4209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>
            <a:off x="7048255" y="846344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F1C75C-CC1B-3B78-CE87-9DDC6E3D59CB}"/>
              </a:ext>
            </a:extLst>
          </p:cNvPr>
          <p:cNvCxnSpPr>
            <a:cxnSpLocks/>
          </p:cNvCxnSpPr>
          <p:nvPr/>
        </p:nvCxnSpPr>
        <p:spPr>
          <a:xfrm>
            <a:off x="10631348" y="1919181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57F172-919A-037E-0AE5-3F72F98A1C74}"/>
              </a:ext>
            </a:extLst>
          </p:cNvPr>
          <p:cNvCxnSpPr>
            <a:cxnSpLocks/>
          </p:cNvCxnSpPr>
          <p:nvPr/>
        </p:nvCxnSpPr>
        <p:spPr>
          <a:xfrm flipH="1">
            <a:off x="7214817" y="1919181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0A734A-B918-2845-9A08-7DF8ACE2E241}"/>
              </a:ext>
            </a:extLst>
          </p:cNvPr>
          <p:cNvCxnSpPr>
            <a:cxnSpLocks/>
          </p:cNvCxnSpPr>
          <p:nvPr/>
        </p:nvCxnSpPr>
        <p:spPr>
          <a:xfrm>
            <a:off x="7174283" y="743386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0C9149-8B65-E582-C37C-848B38049A56}"/>
              </a:ext>
            </a:extLst>
          </p:cNvPr>
          <p:cNvSpPr txBox="1"/>
          <p:nvPr/>
        </p:nvSpPr>
        <p:spPr>
          <a:xfrm>
            <a:off x="9408038" y="37405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B27019-7288-7B38-F06C-AAC11BBC0A7B}"/>
                  </a:ext>
                </a:extLst>
              </p:cNvPr>
              <p:cNvSpPr txBox="1"/>
              <p:nvPr/>
            </p:nvSpPr>
            <p:spPr>
              <a:xfrm>
                <a:off x="8780357" y="1926842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B27019-7288-7B38-F06C-AAC11BBC0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357" y="1926842"/>
                <a:ext cx="4726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2793AE-CA62-6914-0CAE-9986C307A056}"/>
                  </a:ext>
                </a:extLst>
              </p:cNvPr>
              <p:cNvSpPr txBox="1"/>
              <p:nvPr/>
            </p:nvSpPr>
            <p:spPr>
              <a:xfrm>
                <a:off x="11084989" y="1919181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2793AE-CA62-6914-0CAE-9986C307A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4989" y="1919181"/>
                <a:ext cx="4779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7-point Star 17">
            <a:extLst>
              <a:ext uri="{FF2B5EF4-FFF2-40B4-BE49-F238E27FC236}">
                <a16:creationId xmlns:a16="http://schemas.microsoft.com/office/drawing/2014/main" id="{5BFA0B4B-35AB-5936-7D0B-B38E26269D46}"/>
              </a:ext>
            </a:extLst>
          </p:cNvPr>
          <p:cNvSpPr/>
          <p:nvPr/>
        </p:nvSpPr>
        <p:spPr>
          <a:xfrm>
            <a:off x="10406492" y="1141328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E467BD-1B39-B6C0-0C59-4C0B6D19452F}"/>
                  </a:ext>
                </a:extLst>
              </p:cNvPr>
              <p:cNvSpPr txBox="1"/>
              <p:nvPr/>
            </p:nvSpPr>
            <p:spPr>
              <a:xfrm>
                <a:off x="685105" y="3431880"/>
                <a:ext cx="6017417" cy="7171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      +2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/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′−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/>
                            <m:sup/>
                          </m:sSubSup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′∙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+2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/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′−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/>
                            <m:sup/>
                          </m:sSubSup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E467BD-1B39-B6C0-0C59-4C0B6D194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05" y="3431880"/>
                <a:ext cx="6017417" cy="717184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65DAEB-FC5C-C7B0-653C-84CB15394CFD}"/>
                  </a:ext>
                </a:extLst>
              </p:cNvPr>
              <p:cNvSpPr txBox="1"/>
              <p:nvPr/>
            </p:nvSpPr>
            <p:spPr>
              <a:xfrm>
                <a:off x="685105" y="4608204"/>
                <a:ext cx="4130233" cy="541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/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′−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65DAEB-FC5C-C7B0-653C-84CB15394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05" y="4608204"/>
                <a:ext cx="4130233" cy="541495"/>
              </a:xfrm>
              <a:prstGeom prst="rect">
                <a:avLst/>
              </a:prstGeom>
              <a:blipFill>
                <a:blip r:embed="rId6"/>
                <a:stretch>
                  <a:fillRect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536C243-9B88-FCA5-CB58-C2F1A62F267C}"/>
              </a:ext>
            </a:extLst>
          </p:cNvPr>
          <p:cNvSpPr/>
          <p:nvPr/>
        </p:nvSpPr>
        <p:spPr>
          <a:xfrm>
            <a:off x="4001729" y="3336976"/>
            <a:ext cx="2743685" cy="82291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F85584A-5AE4-F25C-1080-98032001E0EC}"/>
              </a:ext>
            </a:extLst>
          </p:cNvPr>
          <p:cNvSpPr/>
          <p:nvPr/>
        </p:nvSpPr>
        <p:spPr>
          <a:xfrm>
            <a:off x="2336801" y="4474510"/>
            <a:ext cx="2476900" cy="82291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05BA9D-7D93-4D5C-FCA2-E381A50CE162}"/>
              </a:ext>
            </a:extLst>
          </p:cNvPr>
          <p:cNvCxnSpPr/>
          <p:nvPr/>
        </p:nvCxnSpPr>
        <p:spPr>
          <a:xfrm flipH="1">
            <a:off x="6195460" y="3590930"/>
            <a:ext cx="98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19282-967B-4B7D-CBFB-C79D2B306D64}"/>
              </a:ext>
            </a:extLst>
          </p:cNvPr>
          <p:cNvCxnSpPr/>
          <p:nvPr/>
        </p:nvCxnSpPr>
        <p:spPr>
          <a:xfrm flipH="1">
            <a:off x="4813701" y="4749170"/>
            <a:ext cx="98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FA2A85C-08D9-BE16-27CF-20F5F36E6BA2}"/>
              </a:ext>
            </a:extLst>
          </p:cNvPr>
          <p:cNvSpPr txBox="1"/>
          <p:nvPr/>
        </p:nvSpPr>
        <p:spPr>
          <a:xfrm>
            <a:off x="7147949" y="3336976"/>
            <a:ext cx="159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order correction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94B591-3CAF-9F9D-4E18-AD6E80094DC6}"/>
              </a:ext>
            </a:extLst>
          </p:cNvPr>
          <p:cNvSpPr txBox="1"/>
          <p:nvPr/>
        </p:nvSpPr>
        <p:spPr>
          <a:xfrm>
            <a:off x="5778513" y="4426004"/>
            <a:ext cx="159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order correction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9F2A94-88FC-822E-FEAF-C28CB8348C7A}"/>
              </a:ext>
            </a:extLst>
          </p:cNvPr>
          <p:cNvSpPr txBox="1"/>
          <p:nvPr/>
        </p:nvSpPr>
        <p:spPr>
          <a:xfrm>
            <a:off x="481116" y="1436915"/>
            <a:ext cx="666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the plasma is undergoing a small constant deceleration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EFA6604-89CC-1F2D-CDBB-202513381825}"/>
                  </a:ext>
                </a:extLst>
              </p:cNvPr>
              <p:cNvSpPr txBox="1"/>
              <p:nvPr/>
            </p:nvSpPr>
            <p:spPr>
              <a:xfrm>
                <a:off x="843866" y="2158640"/>
                <a:ext cx="13049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el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EFA6604-89CC-1F2D-CDBB-202513381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66" y="2158640"/>
                <a:ext cx="1304973" cy="276999"/>
              </a:xfrm>
              <a:prstGeom prst="rect">
                <a:avLst/>
              </a:prstGeom>
              <a:blipFill>
                <a:blip r:embed="rId7"/>
                <a:stretch>
                  <a:fillRect l="-3883" r="-29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00878C-6B45-67D1-E6CF-A53E1AFADA39}"/>
                  </a:ext>
                </a:extLst>
              </p:cNvPr>
              <p:cNvSpPr txBox="1"/>
              <p:nvPr/>
            </p:nvSpPr>
            <p:spPr>
              <a:xfrm>
                <a:off x="481116" y="2809414"/>
                <a:ext cx="58567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Express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and plasma prop time in terms of true distance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00878C-6B45-67D1-E6CF-A53E1AFAD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16" y="2809414"/>
                <a:ext cx="5856796" cy="369332"/>
              </a:xfrm>
              <a:prstGeom prst="rect">
                <a:avLst/>
              </a:prstGeom>
              <a:blipFill>
                <a:blip r:embed="rId8"/>
                <a:stretch>
                  <a:fillRect l="-43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AF760DB-71AF-8145-CD14-08201D197062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92DC483-6A51-B8B1-CA44-88F6B756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395854-02D5-A6FF-DE20-97A0B9A5E10D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23727219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CAD7E3-245E-E213-8A4B-CDEB8D303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2"/>
          <a:stretch/>
        </p:blipFill>
        <p:spPr>
          <a:xfrm>
            <a:off x="207720" y="7070"/>
            <a:ext cx="3723150" cy="3411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6826D6-A51C-0875-4E70-2C044B9E3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077" y="2197358"/>
            <a:ext cx="4701978" cy="4355147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36493F3-372B-AC26-877F-F027B2C71E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9" b="-1"/>
          <a:stretch/>
        </p:blipFill>
        <p:spPr>
          <a:xfrm>
            <a:off x="207720" y="3418594"/>
            <a:ext cx="3685112" cy="337543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DB62E27-94DB-9EAB-FAB1-645A26BC304B}"/>
              </a:ext>
            </a:extLst>
          </p:cNvPr>
          <p:cNvSpPr/>
          <p:nvPr/>
        </p:nvSpPr>
        <p:spPr>
          <a:xfrm>
            <a:off x="5465379" y="2532992"/>
            <a:ext cx="1177159" cy="1051035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543747-DF9E-6A8C-21BC-8012A3341132}"/>
              </a:ext>
            </a:extLst>
          </p:cNvPr>
          <p:cNvCxnSpPr/>
          <p:nvPr/>
        </p:nvCxnSpPr>
        <p:spPr>
          <a:xfrm flipH="1">
            <a:off x="6295697" y="1408386"/>
            <a:ext cx="557048" cy="1061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671A84-B2D1-D29A-B318-862E3B59838C}"/>
              </a:ext>
            </a:extLst>
          </p:cNvPr>
          <p:cNvSpPr txBox="1"/>
          <p:nvPr/>
        </p:nvSpPr>
        <p:spPr>
          <a:xfrm>
            <a:off x="5864772" y="829234"/>
            <a:ext cx="4099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these events occurring more in one position of cells than the other – do an epsilon cut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3F0F9-BF3D-4180-5FEB-CDB9F5D5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122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073274E-14A5-7357-9A72-141A9CD54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998" y="94593"/>
            <a:ext cx="2936121" cy="29000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5AC9F0-C1FC-70EC-C822-622226ABFECF}"/>
              </a:ext>
            </a:extLst>
          </p:cNvPr>
          <p:cNvSpPr txBox="1"/>
          <p:nvPr/>
        </p:nvSpPr>
        <p:spPr>
          <a:xfrm>
            <a:off x="5323840" y="660400"/>
            <a:ext cx="63906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Maybe there is another explanation for these trends?</a:t>
            </a:r>
          </a:p>
          <a:p>
            <a:endParaRPr lang="en-US" dirty="0"/>
          </a:p>
          <a:p>
            <a:r>
              <a:rPr lang="en-US" dirty="0"/>
              <a:t>Lack of resolution for certain hits in these regions?</a:t>
            </a:r>
          </a:p>
          <a:p>
            <a:endParaRPr lang="en-US" dirty="0"/>
          </a:p>
          <a:p>
            <a:r>
              <a:rPr lang="en-US" dirty="0" err="1"/>
              <a:t>ie</a:t>
            </a:r>
            <a:r>
              <a:rPr lang="en-US" dirty="0"/>
              <a:t>. We don’t get longer prop times in general just the drop off of the short ones</a:t>
            </a:r>
          </a:p>
          <a:p>
            <a:endParaRPr lang="en-US" dirty="0"/>
          </a:p>
          <a:p>
            <a:r>
              <a:rPr lang="en-US" dirty="0"/>
              <a:t>Why does this drop off occur? Plasma decelerates so never </a:t>
            </a:r>
            <a:r>
              <a:rPr lang="en-US" dirty="0" err="1"/>
              <a:t>reachs</a:t>
            </a:r>
            <a:r>
              <a:rPr lang="en-US" dirty="0"/>
              <a:t> ends? – but then surely would expect rise in the longest plasma propagation times at the same time??</a:t>
            </a:r>
          </a:p>
          <a:p>
            <a:endParaRPr lang="en-US" dirty="0"/>
          </a:p>
          <a:p>
            <a:r>
              <a:rPr lang="en-US" dirty="0"/>
              <a:t>Further selection procedures on plots on previous slides may be able to show this more??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09F37-38B7-4C26-22FA-6E2E5FD71D6D}"/>
              </a:ext>
            </a:extLst>
          </p:cNvPr>
          <p:cNvSpPr txBox="1"/>
          <p:nvPr/>
        </p:nvSpPr>
        <p:spPr>
          <a:xfrm>
            <a:off x="5323840" y="4765040"/>
            <a:ext cx="541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ary</a:t>
            </a:r>
            <a:r>
              <a:rPr lang="en-US" dirty="0"/>
              <a:t> curve drops off but the primary doesn’t at high and low epsilon – why is this??? </a:t>
            </a:r>
          </a:p>
        </p:txBody>
      </p:sp>
      <p:pic>
        <p:nvPicPr>
          <p:cNvPr id="9" name="Picture 8" descr="A blue and yellow graph&#10;&#10;Description automatically generated">
            <a:extLst>
              <a:ext uri="{FF2B5EF4-FFF2-40B4-BE49-F238E27FC236}">
                <a16:creationId xmlns:a16="http://schemas.microsoft.com/office/drawing/2014/main" id="{BB81F8CD-1CA7-82F1-7B43-7310C1335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3"/>
          <a:stretch/>
        </p:blipFill>
        <p:spPr>
          <a:xfrm>
            <a:off x="120872" y="3487412"/>
            <a:ext cx="3130970" cy="2859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9708B7-5849-B3BE-09F2-D78C78AC2978}"/>
              </a:ext>
            </a:extLst>
          </p:cNvPr>
          <p:cNvSpPr txBox="1"/>
          <p:nvPr/>
        </p:nvSpPr>
        <p:spPr>
          <a:xfrm>
            <a:off x="1180926" y="652166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34F188-898B-46EF-1E1E-2E2E75E31067}"/>
              </a:ext>
            </a:extLst>
          </p:cNvPr>
          <p:cNvSpPr txBox="1"/>
          <p:nvPr/>
        </p:nvSpPr>
        <p:spPr>
          <a:xfrm>
            <a:off x="1383197" y="288968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90F480-1036-F30D-E9A6-3C29A6591519}"/>
              </a:ext>
            </a:extLst>
          </p:cNvPr>
          <p:cNvSpPr txBox="1"/>
          <p:nvPr/>
        </p:nvSpPr>
        <p:spPr>
          <a:xfrm>
            <a:off x="3505549" y="5506006"/>
            <a:ext cx="7233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Its not that the top raises its that the bottom drops off – why does this happen??? – understanding this effect is key to understanding the way the plasma propagates. – can we model / reproduce this effect ? – maybe because </a:t>
            </a:r>
            <a:r>
              <a:rPr lang="en-US" dirty="0" err="1"/>
              <a:t>theres</a:t>
            </a:r>
            <a:r>
              <a:rPr lang="en-US" dirty="0"/>
              <a:t> a hard limit on the max propagation time!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A201F-7B6D-7CC4-4E03-0F3D30067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1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yellow graph&#10;&#10;Description automatically generated">
            <a:extLst>
              <a:ext uri="{FF2B5EF4-FFF2-40B4-BE49-F238E27FC236}">
                <a16:creationId xmlns:a16="http://schemas.microsoft.com/office/drawing/2014/main" id="{8D31A818-914B-EFDA-9D67-F172AE3ACD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3"/>
          <a:stretch/>
        </p:blipFill>
        <p:spPr>
          <a:xfrm>
            <a:off x="305913" y="222225"/>
            <a:ext cx="5268288" cy="4812229"/>
          </a:xfrm>
          <a:prstGeom prst="rect">
            <a:avLst/>
          </a:prstGeom>
        </p:spPr>
      </p:pic>
      <p:pic>
        <p:nvPicPr>
          <p:cNvPr id="10" name="Picture 9" descr="A graph with a line&#10;&#10;Description automatically generated">
            <a:extLst>
              <a:ext uri="{FF2B5EF4-FFF2-40B4-BE49-F238E27FC236}">
                <a16:creationId xmlns:a16="http://schemas.microsoft.com/office/drawing/2014/main" id="{7BBF88DF-9824-71DD-D555-CD23BA5F7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201" y="222225"/>
            <a:ext cx="5195461" cy="48122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1D08FB-43A4-55EF-8F5D-0A955C4FA37C}"/>
              </a:ext>
            </a:extLst>
          </p:cNvPr>
          <p:cNvSpPr txBox="1"/>
          <p:nvPr/>
        </p:nvSpPr>
        <p:spPr>
          <a:xfrm>
            <a:off x="2497220" y="4738956"/>
            <a:ext cx="941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H’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C2AC4-3D73-D9B5-1B71-644A632C774D}"/>
              </a:ext>
            </a:extLst>
          </p:cNvPr>
          <p:cNvSpPr txBox="1"/>
          <p:nvPr/>
        </p:nvSpPr>
        <p:spPr>
          <a:xfrm rot="16200000">
            <a:off x="-312858" y="2388257"/>
            <a:ext cx="11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C31B8-4888-0368-D6B5-8D0FB7E9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715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1294F934-3E77-0B75-E1E3-C436BF54B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86899"/>
            <a:ext cx="5023943" cy="4472699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29724265-DFAC-0D41-7278-D2DCEBD9A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590"/>
            <a:ext cx="3626069" cy="3228205"/>
          </a:xfrm>
          <a:prstGeom prst="rect">
            <a:avLst/>
          </a:prstGeom>
        </p:spPr>
      </p:pic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A99A49E-8F3E-4688-C3EB-788307C8F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48" y="3629795"/>
            <a:ext cx="3626069" cy="32282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1DA394-CDF6-C209-437B-9BDB4B403BD0}"/>
              </a:ext>
            </a:extLst>
          </p:cNvPr>
          <p:cNvSpPr txBox="1"/>
          <p:nvPr/>
        </p:nvSpPr>
        <p:spPr>
          <a:xfrm>
            <a:off x="3256204" y="1484156"/>
            <a:ext cx="123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Frist R5 R6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0DC2D0-7DF7-7605-D7C6-791347BE55CE}"/>
              </a:ext>
            </a:extLst>
          </p:cNvPr>
          <p:cNvSpPr txBox="1"/>
          <p:nvPr/>
        </p:nvSpPr>
        <p:spPr>
          <a:xfrm>
            <a:off x="3256204" y="4527695"/>
            <a:ext cx="151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R5 R6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22151D0-CB4C-B78B-CDB5-A5C03EAE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00" y="-369332"/>
            <a:ext cx="6829231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Proptime</a:t>
            </a:r>
            <a:r>
              <a:rPr lang="en-US" sz="3600" dirty="0"/>
              <a:t> vs deadtime investigation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71174-CD3E-FE1E-3E80-EF740F7F6DC7}"/>
              </a:ext>
            </a:extLst>
          </p:cNvPr>
          <p:cNvSpPr txBox="1"/>
          <p:nvPr/>
        </p:nvSpPr>
        <p:spPr>
          <a:xfrm>
            <a:off x="5780690" y="5189591"/>
            <a:ext cx="590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Difference in propagation time between the first and last hits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EF456D-5767-595E-3509-4AB8602F3977}"/>
              </a:ext>
            </a:extLst>
          </p:cNvPr>
          <p:cNvSpPr txBox="1"/>
          <p:nvPr/>
        </p:nvSpPr>
        <p:spPr>
          <a:xfrm>
            <a:off x="3871525" y="5541999"/>
            <a:ext cx="8561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there be such a big difference in propagation when the deadtime is so much smaller than the propagation time – maybe including </a:t>
            </a:r>
            <a:r>
              <a:rPr lang="en-US" dirty="0" err="1"/>
              <a:t>drifttime</a:t>
            </a:r>
            <a:r>
              <a:rPr lang="en-US" dirty="0"/>
              <a:t> into considerations is the key here – perhaps start moving before t0 recorded </a:t>
            </a:r>
            <a:r>
              <a:rPr lang="en-US" dirty="0" err="1"/>
              <a:t>ie</a:t>
            </a:r>
            <a:r>
              <a:rPr lang="en-US" dirty="0"/>
              <a:t>. Plasma starts </a:t>
            </a:r>
            <a:r>
              <a:rPr lang="en-US" dirty="0" err="1"/>
              <a:t>propgating</a:t>
            </a:r>
            <a:r>
              <a:rPr lang="en-US" dirty="0"/>
              <a:t> before reach anode – are any of these linked with the drift time???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06D3A4-5D22-29CC-282E-156C235BA29F}"/>
              </a:ext>
            </a:extLst>
          </p:cNvPr>
          <p:cNvSpPr txBox="1"/>
          <p:nvPr/>
        </p:nvSpPr>
        <p:spPr>
          <a:xfrm rot="16200000">
            <a:off x="4316352" y="2491192"/>
            <a:ext cx="317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Proptime_previous</a:t>
            </a:r>
            <a:r>
              <a:rPr lang="en-US" dirty="0"/>
              <a:t> – </a:t>
            </a:r>
            <a:r>
              <a:rPr lang="en-US" dirty="0" err="1"/>
              <a:t>prop_time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04789-E0E4-545E-C8A3-8F19C9604385}"/>
              </a:ext>
            </a:extLst>
          </p:cNvPr>
          <p:cNvSpPr txBox="1"/>
          <p:nvPr/>
        </p:nvSpPr>
        <p:spPr>
          <a:xfrm>
            <a:off x="10928195" y="1727796"/>
            <a:ext cx="1263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against how drift time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3FC6A-E705-9BC7-D1B9-AAD446C1B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949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59538D6-E3F2-5A89-5665-3E49D9BEE553}"/>
              </a:ext>
            </a:extLst>
          </p:cNvPr>
          <p:cNvGrpSpPr/>
          <p:nvPr/>
        </p:nvGrpSpPr>
        <p:grpSpPr>
          <a:xfrm>
            <a:off x="3118026" y="398457"/>
            <a:ext cx="5955948" cy="5645504"/>
            <a:chOff x="188373" y="1100985"/>
            <a:chExt cx="5213852" cy="4646971"/>
          </a:xfrm>
        </p:grpSpPr>
        <p:pic>
          <p:nvPicPr>
            <p:cNvPr id="5" name="Picture 4" descr="A graph of a time&#10;&#10;Description automatically generated">
              <a:extLst>
                <a:ext uri="{FF2B5EF4-FFF2-40B4-BE49-F238E27FC236}">
                  <a16:creationId xmlns:a16="http://schemas.microsoft.com/office/drawing/2014/main" id="{42810B22-E4A9-6D38-EA4F-46829ED14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281" y="1225575"/>
              <a:ext cx="5023944" cy="44727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09DF6-6DBC-9827-D25C-DC4D5CFD8C7B}"/>
                </a:ext>
              </a:extLst>
            </p:cNvPr>
            <p:cNvSpPr/>
            <p:nvPr/>
          </p:nvSpPr>
          <p:spPr>
            <a:xfrm>
              <a:off x="782533" y="1139779"/>
              <a:ext cx="4291271" cy="3305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A748F1-D13A-8B94-9C4A-205A7D35BD33}"/>
                </a:ext>
              </a:extLst>
            </p:cNvPr>
            <p:cNvSpPr/>
            <p:nvPr/>
          </p:nvSpPr>
          <p:spPr>
            <a:xfrm rot="16200000">
              <a:off x="-1711914" y="3101225"/>
              <a:ext cx="4291271" cy="2907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64E56AD-02FA-8FE4-1D58-9AEF41FF9150}"/>
                    </a:ext>
                  </a:extLst>
                </p:cNvPr>
                <p:cNvSpPr txBox="1"/>
                <p:nvPr/>
              </p:nvSpPr>
              <p:spPr>
                <a:xfrm rot="16200000">
                  <a:off x="-583569" y="2987449"/>
                  <a:ext cx="1934632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/>
                    <a:t>-</a:t>
                  </a:r>
                  <a:r>
                    <a:rPr lang="en-GB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/>
                    <a:t> (10-4 sec)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64E56AD-02FA-8FE4-1D58-9AEF41FF91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583569" y="2987449"/>
                  <a:ext cx="1934632" cy="390748"/>
                </a:xfrm>
                <a:prstGeom prst="rect">
                  <a:avLst/>
                </a:prstGeom>
                <a:blipFill>
                  <a:blip r:embed="rId3"/>
                  <a:stretch>
                    <a:fillRect l="-5556"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F17F90-E2DD-3FA9-914F-A0A9C51C9628}"/>
                </a:ext>
              </a:extLst>
            </p:cNvPr>
            <p:cNvSpPr txBox="1"/>
            <p:nvPr/>
          </p:nvSpPr>
          <p:spPr>
            <a:xfrm>
              <a:off x="3124678" y="5470957"/>
              <a:ext cx="221887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Time since cell last active (10-7 sec</a:t>
              </a:r>
              <a:r>
                <a:rPr lang="en-US" sz="1200" dirty="0"/>
                <a:t>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32B9730-9A6F-ABD5-4F22-0F5E0C0ACCAF}"/>
              </a:ext>
            </a:extLst>
          </p:cNvPr>
          <p:cNvSpPr txBox="1"/>
          <p:nvPr/>
        </p:nvSpPr>
        <p:spPr>
          <a:xfrm>
            <a:off x="10392937" y="16726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902 run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74F95EB-1E73-4E10-42B7-A15DC6EB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265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4F214-9B0A-CD33-7190-9E3E177A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 vs deadtime</a:t>
            </a:r>
          </a:p>
        </p:txBody>
      </p:sp>
      <p:pic>
        <p:nvPicPr>
          <p:cNvPr id="5" name="Picture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583E65D-A095-9842-9869-244AECA0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32" y="1690688"/>
            <a:ext cx="4834437" cy="4303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0DEF5-0316-6985-5E25-C8248DECDE50}"/>
              </a:ext>
            </a:extLst>
          </p:cNvPr>
          <p:cNvSpPr txBox="1"/>
          <p:nvPr/>
        </p:nvSpPr>
        <p:spPr>
          <a:xfrm rot="16200000">
            <a:off x="-507382" y="3305918"/>
            <a:ext cx="138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Z-</a:t>
            </a:r>
            <a:r>
              <a:rPr lang="en-US" dirty="0" err="1"/>
              <a:t>Z_previous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8A97AA-71A4-A5E0-88B2-9E75DDA34037}"/>
              </a:ext>
            </a:extLst>
          </p:cNvPr>
          <p:cNvSpPr txBox="1"/>
          <p:nvPr/>
        </p:nvSpPr>
        <p:spPr>
          <a:xfrm>
            <a:off x="7964898" y="536027"/>
            <a:ext cx="3733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apparent correlation with z or between z’s of the two successive hits and the deadtime </a:t>
            </a:r>
          </a:p>
        </p:txBody>
      </p:sp>
      <p:pic>
        <p:nvPicPr>
          <p:cNvPr id="9" name="Picture 8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AA922B7-719C-381E-E386-7DFC6A43B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470" y="1690688"/>
            <a:ext cx="4834437" cy="43039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026EA1-05DC-2C27-21C0-691B43635273}"/>
              </a:ext>
            </a:extLst>
          </p:cNvPr>
          <p:cNvSpPr txBox="1"/>
          <p:nvPr/>
        </p:nvSpPr>
        <p:spPr>
          <a:xfrm rot="16200000">
            <a:off x="6442841" y="3436883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F5165B-62F0-E2B2-D140-B685BC2F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070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92874A-3BB4-F348-0FBC-AF6E884653E3}"/>
              </a:ext>
            </a:extLst>
          </p:cNvPr>
          <p:cNvSpPr txBox="1"/>
          <p:nvPr/>
        </p:nvSpPr>
        <p:spPr>
          <a:xfrm>
            <a:off x="3111190" y="2921619"/>
            <a:ext cx="5703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End of Presentation Slides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DBF4D-F18A-F873-AAA8-5A556398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66</a:t>
            </a:fld>
            <a:endParaRPr lang="en-US"/>
          </a:p>
        </p:txBody>
      </p:sp>
      <p:pic>
        <p:nvPicPr>
          <p:cNvPr id="2" name="Picture 1" descr="A diagram of anode signal&#10;&#10;Description automatically generated with low confidence">
            <a:extLst>
              <a:ext uri="{FF2B5EF4-FFF2-40B4-BE49-F238E27FC236}">
                <a16:creationId xmlns:a16="http://schemas.microsoft.com/office/drawing/2014/main" id="{E67779DE-E078-6B1A-2383-FDC521621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0" r="7152" b="57905"/>
          <a:stretch/>
        </p:blipFill>
        <p:spPr>
          <a:xfrm>
            <a:off x="329007" y="4098636"/>
            <a:ext cx="4524538" cy="161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830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rmAutofit fontScale="90000"/>
          </a:bodyPr>
          <a:lstStyle/>
          <a:p>
            <a:r>
              <a:rPr lang="en-US" dirty="0"/>
              <a:t>V</a:t>
            </a:r>
            <a:r>
              <a:rPr lang="en-GB" dirty="0"/>
              <a:t>≠</a:t>
            </a:r>
            <a:r>
              <a:rPr lang="en-US" dirty="0"/>
              <a:t>constant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64D8F2-A8E1-2DBC-78C3-ACD976DB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89" y="1332761"/>
            <a:ext cx="3815836" cy="3534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CC0BE-E106-A9F1-AD78-BFBBB6A56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67" y="1207513"/>
            <a:ext cx="3815836" cy="3747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3203C8-6F6B-2004-4A12-5CD2B1317B5C}"/>
              </a:ext>
            </a:extLst>
          </p:cNvPr>
          <p:cNvSpPr txBox="1"/>
          <p:nvPr/>
        </p:nvSpPr>
        <p:spPr>
          <a:xfrm>
            <a:off x="289042" y="5225032"/>
            <a:ext cx="5057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Plasma propagation time dependent on how recently cell was last active. Plasma slowed?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6D4C481-6A17-CD4E-8C3E-F2A5B6D959C0}"/>
              </a:ext>
            </a:extLst>
          </p:cNvPr>
          <p:cNvSpPr/>
          <p:nvPr/>
        </p:nvSpPr>
        <p:spPr>
          <a:xfrm>
            <a:off x="2420291" y="1983328"/>
            <a:ext cx="1360449" cy="334537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9995A48-B011-5735-95F5-085726E393C9}"/>
              </a:ext>
            </a:extLst>
          </p:cNvPr>
          <p:cNvSpPr/>
          <p:nvPr/>
        </p:nvSpPr>
        <p:spPr>
          <a:xfrm>
            <a:off x="1305169" y="1692621"/>
            <a:ext cx="780584" cy="703303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5CC4B1-4FF7-B30B-0913-0D57D1AA12D8}"/>
              </a:ext>
            </a:extLst>
          </p:cNvPr>
          <p:cNvSpPr/>
          <p:nvPr/>
        </p:nvSpPr>
        <p:spPr>
          <a:xfrm>
            <a:off x="1082144" y="1332761"/>
            <a:ext cx="2832410" cy="239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B4E7B6-5F8C-EC83-5727-0CFC3A149465}"/>
              </a:ext>
            </a:extLst>
          </p:cNvPr>
          <p:cNvSpPr/>
          <p:nvPr/>
        </p:nvSpPr>
        <p:spPr>
          <a:xfrm>
            <a:off x="8086583" y="1160627"/>
            <a:ext cx="2832410" cy="239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ED03CA-D179-7CD4-C924-D929FE3C3B93}"/>
              </a:ext>
            </a:extLst>
          </p:cNvPr>
          <p:cNvCxnSpPr>
            <a:cxnSpLocks/>
          </p:cNvCxnSpPr>
          <p:nvPr/>
        </p:nvCxnSpPr>
        <p:spPr>
          <a:xfrm flipH="1">
            <a:off x="2123375" y="1452496"/>
            <a:ext cx="809871" cy="395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780D8F-9688-BABE-DEFF-DF559D5BA12C}"/>
              </a:ext>
            </a:extLst>
          </p:cNvPr>
          <p:cNvCxnSpPr>
            <a:cxnSpLocks/>
          </p:cNvCxnSpPr>
          <p:nvPr/>
        </p:nvCxnSpPr>
        <p:spPr>
          <a:xfrm flipH="1">
            <a:off x="3819353" y="1983328"/>
            <a:ext cx="454294" cy="148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7588A8-30ED-CB76-9386-73806BDEC917}"/>
                  </a:ext>
                </a:extLst>
              </p:cNvPr>
              <p:cNvSpPr txBox="1"/>
              <p:nvPr/>
            </p:nvSpPr>
            <p:spPr>
              <a:xfrm>
                <a:off x="4193813" y="1658944"/>
                <a:ext cx="1902187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dirty="0"/>
                  <a:t> reaches steady value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7588A8-30ED-CB76-9386-73806BDEC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813" y="1658944"/>
                <a:ext cx="1902187" cy="324384"/>
              </a:xfrm>
              <a:prstGeom prst="rect">
                <a:avLst/>
              </a:prstGeom>
              <a:blipFill>
                <a:blip r:embed="rId4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FE2DE0-AAB1-0CD9-0158-2845A70E6562}"/>
                  </a:ext>
                </a:extLst>
              </p:cNvPr>
              <p:cNvSpPr txBox="1"/>
              <p:nvPr/>
            </p:nvSpPr>
            <p:spPr>
              <a:xfrm>
                <a:off x="2812354" y="1104769"/>
                <a:ext cx="2533835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dirty="0"/>
                  <a:t> is longer if cell recently active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FE2DE0-AAB1-0CD9-0158-2845A70E6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354" y="1104769"/>
                <a:ext cx="2533835" cy="324384"/>
              </a:xfrm>
              <a:prstGeom prst="rect">
                <a:avLst/>
              </a:prstGeom>
              <a:blipFill>
                <a:blip r:embed="rId5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9D2531-4482-59F2-CA83-AC2D4CF295C5}"/>
                  </a:ext>
                </a:extLst>
              </p:cNvPr>
              <p:cNvSpPr txBox="1"/>
              <p:nvPr/>
            </p:nvSpPr>
            <p:spPr>
              <a:xfrm>
                <a:off x="6612769" y="5251527"/>
                <a:ext cx="5057147" cy="849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/>
                  <a:t> changes with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ea typeface="Cambria Math" panose="02040503050406030204" pitchFamily="18" charset="0"/>
                  </a:rPr>
                  <a:t>This also suggests changing plasma speed</a:t>
                </a:r>
                <a:endParaRPr lang="en-US" sz="1600" dirty="0"/>
              </a:p>
              <a:p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9D2531-4482-59F2-CA83-AC2D4CF29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769" y="5251527"/>
                <a:ext cx="5057147" cy="849976"/>
              </a:xfrm>
              <a:prstGeom prst="rect">
                <a:avLst/>
              </a:prstGeom>
              <a:blipFill>
                <a:blip r:embed="rId6"/>
                <a:stretch>
                  <a:fillRect l="-752" t="-1471" r="-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971368EB-93ED-7356-EB1C-61F6F7BEDBCC}"/>
              </a:ext>
            </a:extLst>
          </p:cNvPr>
          <p:cNvSpPr/>
          <p:nvPr/>
        </p:nvSpPr>
        <p:spPr>
          <a:xfrm>
            <a:off x="9477418" y="4812393"/>
            <a:ext cx="2832410" cy="142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1A4ED0-5599-1B50-40AD-A56172EED9EA}"/>
                  </a:ext>
                </a:extLst>
              </p:cNvPr>
              <p:cNvSpPr txBox="1"/>
              <p:nvPr/>
            </p:nvSpPr>
            <p:spPr>
              <a:xfrm>
                <a:off x="9991043" y="4730357"/>
                <a:ext cx="3958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1A4ED0-5599-1B50-40AD-A56172EED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1043" y="4730357"/>
                <a:ext cx="39586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70261145-332C-A904-E967-252B0550479D}"/>
              </a:ext>
            </a:extLst>
          </p:cNvPr>
          <p:cNvSpPr txBox="1"/>
          <p:nvPr/>
        </p:nvSpPr>
        <p:spPr>
          <a:xfrm>
            <a:off x="3416028" y="4681588"/>
            <a:ext cx="74732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(10-7 sec</a:t>
            </a:r>
            <a:r>
              <a:rPr lang="en-US" sz="1100" dirty="0"/>
              <a:t>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C2EAD2E-6112-F9EA-3CF5-0C3C564EBB6F}"/>
              </a:ext>
            </a:extLst>
          </p:cNvPr>
          <p:cNvSpPr/>
          <p:nvPr/>
        </p:nvSpPr>
        <p:spPr>
          <a:xfrm>
            <a:off x="4046500" y="4314947"/>
            <a:ext cx="480895" cy="35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C8E89D-307D-F708-1CAB-03A0C35E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959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curve&#10;&#10;Description automatically generated">
            <a:extLst>
              <a:ext uri="{FF2B5EF4-FFF2-40B4-BE49-F238E27FC236}">
                <a16:creationId xmlns:a16="http://schemas.microsoft.com/office/drawing/2014/main" id="{DA5AC1A7-C1F5-2B3B-61A8-49A913AA8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4" y="968105"/>
            <a:ext cx="4511585" cy="3427920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F7161560-AA98-FCE9-9497-C721D4F04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144" y="980949"/>
            <a:ext cx="4531906" cy="3443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F8F4E-7BB6-43C6-4B6C-591B68050DFB}"/>
              </a:ext>
            </a:extLst>
          </p:cNvPr>
          <p:cNvSpPr txBox="1"/>
          <p:nvPr/>
        </p:nvSpPr>
        <p:spPr>
          <a:xfrm>
            <a:off x="1251950" y="4410962"/>
            <a:ext cx="2725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Slowly decelerating plasma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01ADF-E4F9-BEE6-0136-C1739D2AC068}"/>
              </a:ext>
            </a:extLst>
          </p:cNvPr>
          <p:cNvSpPr txBox="1"/>
          <p:nvPr/>
        </p:nvSpPr>
        <p:spPr>
          <a:xfrm>
            <a:off x="7356087" y="4396025"/>
            <a:ext cx="289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Delayed plasma deceleration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608C5C-0D7B-46AA-B623-8D6770D5ED63}"/>
              </a:ext>
            </a:extLst>
          </p:cNvPr>
          <p:cNvSpPr txBox="1"/>
          <p:nvPr/>
        </p:nvSpPr>
        <p:spPr>
          <a:xfrm>
            <a:off x="2159559" y="5251735"/>
            <a:ext cx="7583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Plots show trends we’d expect in different scenarios of plasma changing speed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CA05C1-121D-DD7D-BC90-ECCD77AC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764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2F18-54EA-E6EC-0304-FEFE3C1157C9}"/>
              </a:ext>
            </a:extLst>
          </p:cNvPr>
          <p:cNvSpPr txBox="1"/>
          <p:nvPr/>
        </p:nvSpPr>
        <p:spPr>
          <a:xfrm>
            <a:off x="5480765" y="2293997"/>
            <a:ext cx="1263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against how drift time changes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C41138-B83B-67FF-15BE-1258D38174DB}"/>
              </a:ext>
            </a:extLst>
          </p:cNvPr>
          <p:cNvSpPr txBox="1"/>
          <p:nvPr/>
        </p:nvSpPr>
        <p:spPr>
          <a:xfrm>
            <a:off x="7627434" y="2663329"/>
            <a:ext cx="349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can the difference be this big?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D6FF32-659A-B593-A3B2-19F98C3FCE7F}"/>
              </a:ext>
            </a:extLst>
          </p:cNvPr>
          <p:cNvSpPr/>
          <p:nvPr/>
        </p:nvSpPr>
        <p:spPr>
          <a:xfrm>
            <a:off x="4964421" y="5036347"/>
            <a:ext cx="477074" cy="35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and yellow dotted line&#10;&#10;Description automatically generated">
            <a:extLst>
              <a:ext uri="{FF2B5EF4-FFF2-40B4-BE49-F238E27FC236}">
                <a16:creationId xmlns:a16="http://schemas.microsoft.com/office/drawing/2014/main" id="{A1A7589D-CB75-E085-5D21-E3021F02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003" y="3032661"/>
            <a:ext cx="4171593" cy="3344266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6885F10C-F544-6E4E-4529-A4B7318FE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04" y="1287155"/>
            <a:ext cx="4519986" cy="429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042F5B-BBAF-517E-9388-1AFE83D65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390" y="3726049"/>
            <a:ext cx="2829291" cy="262059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CED4BE2-1CDB-4307-A508-051737DAD4FD}"/>
              </a:ext>
            </a:extLst>
          </p:cNvPr>
          <p:cNvSpPr txBox="1">
            <a:spLocks/>
          </p:cNvSpPr>
          <p:nvPr/>
        </p:nvSpPr>
        <p:spPr>
          <a:xfrm>
            <a:off x="838200" y="417550"/>
            <a:ext cx="10515600" cy="526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</a:t>
            </a:r>
            <a:r>
              <a:rPr lang="en-GB" dirty="0"/>
              <a:t>≠</a:t>
            </a:r>
            <a:r>
              <a:rPr lang="en-US" dirty="0"/>
              <a:t>constant 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C8FC15-E78F-B3B3-BC54-40EC86133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38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735399" y="1708065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of a function&#10;&#10;Description automatically generated">
            <a:extLst>
              <a:ext uri="{FF2B5EF4-FFF2-40B4-BE49-F238E27FC236}">
                <a16:creationId xmlns:a16="http://schemas.microsoft.com/office/drawing/2014/main" id="{180809C8-A244-511F-9B6F-1D43FF24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924" y="2004318"/>
            <a:ext cx="3750130" cy="2849364"/>
          </a:xfrm>
          <a:prstGeom prst="rect">
            <a:avLst/>
          </a:prstGeom>
        </p:spPr>
      </p:pic>
      <p:pic>
        <p:nvPicPr>
          <p:cNvPr id="3" name="Picture 2" descr="A graph of a curve&#10;&#10;Description automatically generated">
            <a:extLst>
              <a:ext uri="{FF2B5EF4-FFF2-40B4-BE49-F238E27FC236}">
                <a16:creationId xmlns:a16="http://schemas.microsoft.com/office/drawing/2014/main" id="{CD5F6E72-19C4-70A1-A11D-9867D1E05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914" y="2004318"/>
            <a:ext cx="3750130" cy="2849364"/>
          </a:xfrm>
          <a:prstGeom prst="rect">
            <a:avLst/>
          </a:prstGeom>
        </p:spPr>
      </p:pic>
      <p:pic>
        <p:nvPicPr>
          <p:cNvPr id="7" name="Picture 6" descr="A graph of a line&#10;&#10;Description automatically generated">
            <a:extLst>
              <a:ext uri="{FF2B5EF4-FFF2-40B4-BE49-F238E27FC236}">
                <a16:creationId xmlns:a16="http://schemas.microsoft.com/office/drawing/2014/main" id="{621B2DAD-7A2B-2587-EA25-03D719D1E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34" y="1981269"/>
            <a:ext cx="3750130" cy="28493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D7A40E-A8CF-877F-B768-2177F695261B}"/>
              </a:ext>
            </a:extLst>
          </p:cNvPr>
          <p:cNvSpPr txBox="1"/>
          <p:nvPr/>
        </p:nvSpPr>
        <p:spPr>
          <a:xfrm>
            <a:off x="4789979" y="5080268"/>
            <a:ext cx="26308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Propagation time against true distance in these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C0DFF-CF13-5231-5EE7-6F6025875BCE}"/>
              </a:ext>
            </a:extLst>
          </p:cNvPr>
          <p:cNvSpPr txBox="1"/>
          <p:nvPr/>
        </p:nvSpPr>
        <p:spPr>
          <a:xfrm>
            <a:off x="616591" y="4957157"/>
            <a:ext cx="27528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h’ has mapping to true distance measurement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DBD0F-86F6-E932-4568-8438936FB8E6}"/>
              </a:ext>
            </a:extLst>
          </p:cNvPr>
          <p:cNvSpPr txBox="1"/>
          <p:nvPr/>
        </p:nvSpPr>
        <p:spPr>
          <a:xfrm>
            <a:off x="8963368" y="5138279"/>
            <a:ext cx="26308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Measured quantities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46F830-4D6A-6B14-5D0C-46D5F624A382}"/>
                  </a:ext>
                </a:extLst>
              </p:cNvPr>
              <p:cNvSpPr txBox="1"/>
              <p:nvPr/>
            </p:nvSpPr>
            <p:spPr>
              <a:xfrm>
                <a:off x="557734" y="1223107"/>
                <a:ext cx="1559722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46F830-4D6A-6B14-5D0C-46D5F624A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34" y="1223107"/>
                <a:ext cx="1559722" cy="563872"/>
              </a:xfrm>
              <a:prstGeom prst="rect">
                <a:avLst/>
              </a:prstGeom>
              <a:blipFill>
                <a:blip r:embed="rId5"/>
                <a:stretch>
                  <a:fillRect l="-3226" t="-2222" r="-80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659DF3C-E53B-403B-B6E4-E67C466468E4}"/>
              </a:ext>
            </a:extLst>
          </p:cNvPr>
          <p:cNvSpPr txBox="1"/>
          <p:nvPr/>
        </p:nvSpPr>
        <p:spPr>
          <a:xfrm>
            <a:off x="2196446" y="1296813"/>
            <a:ext cx="3715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(height formula assuming constant v )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A5EF2A4-6AF4-BAA9-929E-96D94002C9C7}"/>
              </a:ext>
            </a:extLst>
          </p:cNvPr>
          <p:cNvSpPr txBox="1">
            <a:spLocks/>
          </p:cNvSpPr>
          <p:nvPr/>
        </p:nvSpPr>
        <p:spPr>
          <a:xfrm>
            <a:off x="536768" y="104492"/>
            <a:ext cx="91445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Evidence for Slow deceleration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3C994-B5F2-5C2C-EA48-A9638469562E}"/>
              </a:ext>
            </a:extLst>
          </p:cNvPr>
          <p:cNvSpPr txBox="1"/>
          <p:nvPr/>
        </p:nvSpPr>
        <p:spPr>
          <a:xfrm>
            <a:off x="659876" y="5882326"/>
            <a:ext cx="4421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we see this rising edge effect in real data?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21A869-307D-5236-7BDF-3594DD351845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6846D0C-7E0A-23C0-7387-B6B91637F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7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49A117-1EE1-CB5B-8C6B-D1A91085479D}"/>
              </a:ext>
            </a:extLst>
          </p:cNvPr>
          <p:cNvSpPr txBox="1"/>
          <p:nvPr/>
        </p:nvSpPr>
        <p:spPr>
          <a:xfrm>
            <a:off x="117934" y="3236674"/>
            <a:ext cx="26481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38B87A-CA48-104F-3E27-5F2E8176A915}"/>
              </a:ext>
            </a:extLst>
          </p:cNvPr>
          <p:cNvSpPr txBox="1"/>
          <p:nvPr/>
        </p:nvSpPr>
        <p:spPr>
          <a:xfrm>
            <a:off x="1928585" y="4686369"/>
            <a:ext cx="32412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h’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89D109-3581-5B56-5E6E-43EBEDDD5E2E}"/>
              </a:ext>
            </a:extLst>
          </p:cNvPr>
          <p:cNvSpPr txBox="1"/>
          <p:nvPr/>
        </p:nvSpPr>
        <p:spPr>
          <a:xfrm>
            <a:off x="6009024" y="4661356"/>
            <a:ext cx="25840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FB977E-8217-E38B-FF24-9052A7E78558}"/>
              </a:ext>
            </a:extLst>
          </p:cNvPr>
          <p:cNvSpPr txBox="1"/>
          <p:nvPr/>
        </p:nvSpPr>
        <p:spPr>
          <a:xfrm>
            <a:off x="10057831" y="4684406"/>
            <a:ext cx="32412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h’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0F3FFD-3B69-1ED7-F487-F26A3C8D5613}"/>
              </a:ext>
            </a:extLst>
          </p:cNvPr>
          <p:cNvSpPr txBox="1"/>
          <p:nvPr/>
        </p:nvSpPr>
        <p:spPr>
          <a:xfrm>
            <a:off x="1928585" y="4686369"/>
            <a:ext cx="29367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h’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960393-0F2D-4C40-E901-0A4C8B2C2278}"/>
              </a:ext>
            </a:extLst>
          </p:cNvPr>
          <p:cNvSpPr/>
          <p:nvPr/>
        </p:nvSpPr>
        <p:spPr>
          <a:xfrm>
            <a:off x="1484671" y="2038659"/>
            <a:ext cx="1386131" cy="203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CFF45B-1800-7B6A-0B22-E71720F7FFCC}"/>
              </a:ext>
            </a:extLst>
          </p:cNvPr>
          <p:cNvSpPr/>
          <p:nvPr/>
        </p:nvSpPr>
        <p:spPr>
          <a:xfrm>
            <a:off x="5315958" y="2081457"/>
            <a:ext cx="1802597" cy="1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83EE90-B135-120B-92A0-F541A68233F6}"/>
              </a:ext>
            </a:extLst>
          </p:cNvPr>
          <p:cNvSpPr/>
          <p:nvPr/>
        </p:nvSpPr>
        <p:spPr>
          <a:xfrm>
            <a:off x="9140963" y="2081456"/>
            <a:ext cx="2136637" cy="187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51C0CF-A4F3-964D-B472-B74AF1AF8C44}"/>
              </a:ext>
            </a:extLst>
          </p:cNvPr>
          <p:cNvSpPr/>
          <p:nvPr/>
        </p:nvSpPr>
        <p:spPr>
          <a:xfrm>
            <a:off x="831128" y="4596144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597461-3D74-2527-F01C-666C485B14F9}"/>
              </a:ext>
            </a:extLst>
          </p:cNvPr>
          <p:cNvSpPr/>
          <p:nvPr/>
        </p:nvSpPr>
        <p:spPr>
          <a:xfrm>
            <a:off x="1379856" y="4591877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76A6CE-C8E3-96A4-85EB-A310AA5C1155}"/>
              </a:ext>
            </a:extLst>
          </p:cNvPr>
          <p:cNvSpPr/>
          <p:nvPr/>
        </p:nvSpPr>
        <p:spPr>
          <a:xfrm>
            <a:off x="1913713" y="4586113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0905E9-3AAC-416A-D57B-59DFF1924BB1}"/>
              </a:ext>
            </a:extLst>
          </p:cNvPr>
          <p:cNvSpPr/>
          <p:nvPr/>
        </p:nvSpPr>
        <p:spPr>
          <a:xfrm>
            <a:off x="2485093" y="4578525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F59C1-55BC-7191-2041-48417CBCEA47}"/>
              </a:ext>
            </a:extLst>
          </p:cNvPr>
          <p:cNvSpPr/>
          <p:nvPr/>
        </p:nvSpPr>
        <p:spPr>
          <a:xfrm>
            <a:off x="3051027" y="4586113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F91214-E08A-BC96-34A8-C2A335922D92}"/>
              </a:ext>
            </a:extLst>
          </p:cNvPr>
          <p:cNvSpPr txBox="1"/>
          <p:nvPr/>
        </p:nvSpPr>
        <p:spPr>
          <a:xfrm>
            <a:off x="822047" y="4543119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A87638-BEA5-653D-1824-8C60FD434EC4}"/>
              </a:ext>
            </a:extLst>
          </p:cNvPr>
          <p:cNvSpPr txBox="1"/>
          <p:nvPr/>
        </p:nvSpPr>
        <p:spPr>
          <a:xfrm>
            <a:off x="1364127" y="4560713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DEE013-E5EB-1100-8EB7-8355A1E48E32}"/>
              </a:ext>
            </a:extLst>
          </p:cNvPr>
          <p:cNvSpPr txBox="1"/>
          <p:nvPr/>
        </p:nvSpPr>
        <p:spPr>
          <a:xfrm>
            <a:off x="1909349" y="4568990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AE08AD-FB9E-6F7A-83B4-425A93C50096}"/>
              </a:ext>
            </a:extLst>
          </p:cNvPr>
          <p:cNvSpPr txBox="1"/>
          <p:nvPr/>
        </p:nvSpPr>
        <p:spPr>
          <a:xfrm>
            <a:off x="2474890" y="4560713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FC000C-1233-6927-1668-8BF9D081C378}"/>
              </a:ext>
            </a:extLst>
          </p:cNvPr>
          <p:cNvSpPr txBox="1"/>
          <p:nvPr/>
        </p:nvSpPr>
        <p:spPr>
          <a:xfrm>
            <a:off x="3033640" y="4550206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4986BF-75B8-8AEC-CC62-250737BE9510}"/>
              </a:ext>
            </a:extLst>
          </p:cNvPr>
          <p:cNvSpPr txBox="1"/>
          <p:nvPr/>
        </p:nvSpPr>
        <p:spPr>
          <a:xfrm>
            <a:off x="10038595" y="4697165"/>
            <a:ext cx="29367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h’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44888DF-2892-74BD-205F-0575B7BAB443}"/>
              </a:ext>
            </a:extLst>
          </p:cNvPr>
          <p:cNvSpPr/>
          <p:nvPr/>
        </p:nvSpPr>
        <p:spPr>
          <a:xfrm>
            <a:off x="8941138" y="4606940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DF2679-0EA5-B2A8-ABD2-91C63520A772}"/>
              </a:ext>
            </a:extLst>
          </p:cNvPr>
          <p:cNvSpPr/>
          <p:nvPr/>
        </p:nvSpPr>
        <p:spPr>
          <a:xfrm>
            <a:off x="9489866" y="4602673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5A10DBA-B03A-EC96-81BC-B35CF2AF500E}"/>
              </a:ext>
            </a:extLst>
          </p:cNvPr>
          <p:cNvSpPr/>
          <p:nvPr/>
        </p:nvSpPr>
        <p:spPr>
          <a:xfrm>
            <a:off x="10023723" y="4596909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68876E0-E3C3-4B19-3F0F-9934CA2FBBF3}"/>
              </a:ext>
            </a:extLst>
          </p:cNvPr>
          <p:cNvSpPr/>
          <p:nvPr/>
        </p:nvSpPr>
        <p:spPr>
          <a:xfrm>
            <a:off x="10595103" y="4589321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9829744-9564-0F69-3BBB-016532BA2FEC}"/>
              </a:ext>
            </a:extLst>
          </p:cNvPr>
          <p:cNvSpPr/>
          <p:nvPr/>
        </p:nvSpPr>
        <p:spPr>
          <a:xfrm>
            <a:off x="11161037" y="4596909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47FA53-0A2B-D263-558D-8717FF8D35A5}"/>
              </a:ext>
            </a:extLst>
          </p:cNvPr>
          <p:cNvSpPr txBox="1"/>
          <p:nvPr/>
        </p:nvSpPr>
        <p:spPr>
          <a:xfrm>
            <a:off x="8932057" y="4553915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89E3963-EAD9-C7BB-6535-062B5C3C376D}"/>
              </a:ext>
            </a:extLst>
          </p:cNvPr>
          <p:cNvSpPr txBox="1"/>
          <p:nvPr/>
        </p:nvSpPr>
        <p:spPr>
          <a:xfrm>
            <a:off x="9474137" y="4571509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46088B-96E4-482B-CE0A-7E87430E0F0C}"/>
              </a:ext>
            </a:extLst>
          </p:cNvPr>
          <p:cNvSpPr txBox="1"/>
          <p:nvPr/>
        </p:nvSpPr>
        <p:spPr>
          <a:xfrm>
            <a:off x="10019359" y="4579786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06738B7-CAB0-D3C3-A230-A81C84AAABE3}"/>
              </a:ext>
            </a:extLst>
          </p:cNvPr>
          <p:cNvSpPr txBox="1"/>
          <p:nvPr/>
        </p:nvSpPr>
        <p:spPr>
          <a:xfrm>
            <a:off x="10584900" y="4571509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CEE3A6-DC09-B664-F900-812BB58E98DB}"/>
              </a:ext>
            </a:extLst>
          </p:cNvPr>
          <p:cNvSpPr txBox="1"/>
          <p:nvPr/>
        </p:nvSpPr>
        <p:spPr>
          <a:xfrm>
            <a:off x="11143650" y="4561002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0.9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2D6E8F-3B0A-1F01-3D45-8119A04BC238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27607847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Correct for Drift time effect/Understand how it affects z to z’ mapping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70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4205EA-BC6D-C0A0-7866-D43A13EA3DCA}"/>
              </a:ext>
            </a:extLst>
          </p:cNvPr>
          <p:cNvCxnSpPr/>
          <p:nvPr/>
        </p:nvCxnSpPr>
        <p:spPr>
          <a:xfrm>
            <a:off x="782813" y="4063230"/>
            <a:ext cx="30825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1EC07-32F7-6677-6FCF-3C528D3FD1A4}"/>
              </a:ext>
            </a:extLst>
          </p:cNvPr>
          <p:cNvCxnSpPr/>
          <p:nvPr/>
        </p:nvCxnSpPr>
        <p:spPr>
          <a:xfrm>
            <a:off x="4498545" y="4063230"/>
            <a:ext cx="30825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962DFE9-B71E-77B4-6AC8-C02348AD4D3F}"/>
              </a:ext>
            </a:extLst>
          </p:cNvPr>
          <p:cNvSpPr txBox="1"/>
          <p:nvPr/>
        </p:nvSpPr>
        <p:spPr>
          <a:xfrm>
            <a:off x="324439" y="1186228"/>
            <a:ext cx="7305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plasma propagates very close to the anode due to the strong electric field there- much more likely a photon is emitted in this region – inclines more avalanches to form here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B3EFA1-1DF3-A9B5-6F78-765C36557EB8}"/>
                  </a:ext>
                </a:extLst>
              </p:cNvPr>
              <p:cNvSpPr txBox="1"/>
              <p:nvPr/>
            </p:nvSpPr>
            <p:spPr>
              <a:xfrm>
                <a:off x="8034192" y="1091006"/>
                <a:ext cx="1152816" cy="57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B3EFA1-1DF3-A9B5-6F78-765C36557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192" y="1091006"/>
                <a:ext cx="1152816" cy="573042"/>
              </a:xfrm>
              <a:prstGeom prst="rect">
                <a:avLst/>
              </a:prstGeom>
              <a:blipFill>
                <a:blip r:embed="rId2"/>
                <a:stretch>
                  <a:fillRect l="-4348" t="-2128" r="-4348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DDA61BE-187A-2906-93A8-09358A75E1A4}"/>
              </a:ext>
            </a:extLst>
          </p:cNvPr>
          <p:cNvSpPr txBox="1"/>
          <p:nvPr/>
        </p:nvSpPr>
        <p:spPr>
          <a:xfrm>
            <a:off x="419448" y="5411004"/>
            <a:ext cx="10440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see the effect of a delay in plasma speed if larger r</a:t>
            </a:r>
          </a:p>
          <a:p>
            <a:r>
              <a:rPr lang="en-US" dirty="0"/>
              <a:t>Means anode signal does not mark start of plasma propagating at normal speed – indicates some time before</a:t>
            </a:r>
          </a:p>
        </p:txBody>
      </p: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D0AC6F1E-DD49-860E-D024-181D575C1C09}"/>
              </a:ext>
            </a:extLst>
          </p:cNvPr>
          <p:cNvSpPr/>
          <p:nvPr/>
        </p:nvSpPr>
        <p:spPr>
          <a:xfrm>
            <a:off x="1223516" y="3839889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5-point Star 22">
            <a:extLst>
              <a:ext uri="{FF2B5EF4-FFF2-40B4-BE49-F238E27FC236}">
                <a16:creationId xmlns:a16="http://schemas.microsoft.com/office/drawing/2014/main" id="{11F26923-9094-12B5-6617-E58EB9CF659C}"/>
              </a:ext>
            </a:extLst>
          </p:cNvPr>
          <p:cNvSpPr/>
          <p:nvPr/>
        </p:nvSpPr>
        <p:spPr>
          <a:xfrm>
            <a:off x="4901541" y="3246311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55C29B-71AC-F111-231D-ACD022F4E08E}"/>
              </a:ext>
            </a:extLst>
          </p:cNvPr>
          <p:cNvCxnSpPr/>
          <p:nvPr/>
        </p:nvCxnSpPr>
        <p:spPr>
          <a:xfrm>
            <a:off x="1478040" y="3921832"/>
            <a:ext cx="2318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8F575D-7663-6379-FD43-575E8251E2A7}"/>
              </a:ext>
            </a:extLst>
          </p:cNvPr>
          <p:cNvCxnSpPr>
            <a:cxnSpLocks/>
          </p:cNvCxnSpPr>
          <p:nvPr/>
        </p:nvCxnSpPr>
        <p:spPr>
          <a:xfrm>
            <a:off x="5061796" y="3383492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81230C-FCF3-5AE4-DDA3-4F97A3226456}"/>
              </a:ext>
            </a:extLst>
          </p:cNvPr>
          <p:cNvCxnSpPr>
            <a:cxnSpLocks/>
          </p:cNvCxnSpPr>
          <p:nvPr/>
        </p:nvCxnSpPr>
        <p:spPr>
          <a:xfrm flipH="1">
            <a:off x="4692581" y="3419041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E6B0D0-ABED-1CED-99C7-EC892DEAFA7A}"/>
              </a:ext>
            </a:extLst>
          </p:cNvPr>
          <p:cNvCxnSpPr>
            <a:cxnSpLocks/>
          </p:cNvCxnSpPr>
          <p:nvPr/>
        </p:nvCxnSpPr>
        <p:spPr>
          <a:xfrm>
            <a:off x="5363454" y="3921832"/>
            <a:ext cx="2138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B9F05DC-0B5F-90D3-C69F-A7DD0612023E}"/>
                  </a:ext>
                </a:extLst>
              </p:cNvPr>
              <p:cNvSpPr txBox="1"/>
              <p:nvPr/>
            </p:nvSpPr>
            <p:spPr>
              <a:xfrm>
                <a:off x="658693" y="4185869"/>
                <a:ext cx="35431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Anode signal triggers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High no. UV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/>
                  <a:t>’s emitted soon after/before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B9F05DC-0B5F-90D3-C69F-A7DD06120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93" y="4185869"/>
                <a:ext cx="3543193" cy="523220"/>
              </a:xfrm>
              <a:prstGeom prst="rect">
                <a:avLst/>
              </a:prstGeom>
              <a:blipFill>
                <a:blip r:embed="rId3"/>
                <a:stretch>
                  <a:fillRect l="-357" t="-238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 descr="A diagram of a graph showing a uv photo&#10;&#10;Description automatically generated with medium confidence">
            <a:extLst>
              <a:ext uri="{FF2B5EF4-FFF2-40B4-BE49-F238E27FC236}">
                <a16:creationId xmlns:a16="http://schemas.microsoft.com/office/drawing/2014/main" id="{74399A2A-AF5D-2AE3-4E2B-B44B994A7E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722"/>
          <a:stretch/>
        </p:blipFill>
        <p:spPr>
          <a:xfrm>
            <a:off x="3457838" y="1879686"/>
            <a:ext cx="4840495" cy="9956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9202068-95B5-1C7A-5C45-1D2A4CE06BA4}"/>
                  </a:ext>
                </a:extLst>
              </p:cNvPr>
              <p:cNvSpPr txBox="1"/>
              <p:nvPr/>
            </p:nvSpPr>
            <p:spPr>
              <a:xfrm>
                <a:off x="4324403" y="4122686"/>
                <a:ext cx="35431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Avalanche Propagates to anode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Anode signal triggers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High no. UV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/>
                  <a:t>’s emitted some time after</a:t>
                </a: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9202068-95B5-1C7A-5C45-1D2A4CE0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403" y="4122686"/>
                <a:ext cx="3543193" cy="738664"/>
              </a:xfrm>
              <a:prstGeom prst="rect">
                <a:avLst/>
              </a:prstGeom>
              <a:blipFill>
                <a:blip r:embed="rId5"/>
                <a:stretch>
                  <a:fillRect l="-357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DCA2D49D-2507-BB8A-7EA4-04746EE75C37}"/>
              </a:ext>
            </a:extLst>
          </p:cNvPr>
          <p:cNvSpPr txBox="1"/>
          <p:nvPr/>
        </p:nvSpPr>
        <p:spPr>
          <a:xfrm>
            <a:off x="7990113" y="3599522"/>
            <a:ext cx="4016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an offset between the timing of anode signal and the start of plasma moving- this offset gets bigger for larger drift times – estimate offset to be 1ms</a:t>
            </a:r>
          </a:p>
        </p:txBody>
      </p:sp>
    </p:spTree>
    <p:extLst>
      <p:ext uri="{BB962C8B-B14F-4D97-AF65-F5344CB8AC3E}">
        <p14:creationId xmlns:p14="http://schemas.microsoft.com/office/powerpoint/2010/main" val="2404233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053961" y="878542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440486" y="2839988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55D92A86-6A15-D723-9FF9-A4296EDBC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9" t="8092"/>
          <a:stretch/>
        </p:blipFill>
        <p:spPr>
          <a:xfrm>
            <a:off x="485508" y="1065175"/>
            <a:ext cx="4643632" cy="41916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92E168-AED1-25B0-239C-218662AA0EBE}"/>
              </a:ext>
            </a:extLst>
          </p:cNvPr>
          <p:cNvSpPr txBox="1"/>
          <p:nvPr/>
        </p:nvSpPr>
        <p:spPr>
          <a:xfrm>
            <a:off x="2827542" y="509683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h’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B2E50-E8F7-7DF2-2FEB-0B24120CCAE3}"/>
              </a:ext>
            </a:extLst>
          </p:cNvPr>
          <p:cNvSpPr/>
          <p:nvPr/>
        </p:nvSpPr>
        <p:spPr>
          <a:xfrm>
            <a:off x="3416350" y="5076347"/>
            <a:ext cx="1846714" cy="414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graph of a curve&#10;&#10;Description automatically generated">
            <a:extLst>
              <a:ext uri="{FF2B5EF4-FFF2-40B4-BE49-F238E27FC236}">
                <a16:creationId xmlns:a16="http://schemas.microsoft.com/office/drawing/2014/main" id="{9FB6EF93-91AE-83DD-1383-079EBF895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48" y="918353"/>
            <a:ext cx="4229715" cy="321375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536768" y="104492"/>
            <a:ext cx="91445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Slow deceleration in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F826DD-4845-165F-897D-72B800913C04}"/>
              </a:ext>
            </a:extLst>
          </p:cNvPr>
          <p:cNvSpPr txBox="1"/>
          <p:nvPr/>
        </p:nvSpPr>
        <p:spPr>
          <a:xfrm>
            <a:off x="772998" y="5384401"/>
            <a:ext cx="8070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this we can extract acceleration parameters/metrics to describe the plasma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causes the spikes ? (dust?)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I have cut off edge region of the cell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8C511-9A77-4305-9685-3BEEA63BBC2E}"/>
              </a:ext>
            </a:extLst>
          </p:cNvPr>
          <p:cNvSpPr/>
          <p:nvPr/>
        </p:nvSpPr>
        <p:spPr>
          <a:xfrm>
            <a:off x="1845343" y="3902740"/>
            <a:ext cx="1565211" cy="584461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29FBD1-9C75-AE74-07C7-B3B607D67D77}"/>
              </a:ext>
            </a:extLst>
          </p:cNvPr>
          <p:cNvCxnSpPr>
            <a:cxnSpLocks/>
          </p:cNvCxnSpPr>
          <p:nvPr/>
        </p:nvCxnSpPr>
        <p:spPr>
          <a:xfrm flipH="1" flipV="1">
            <a:off x="3544478" y="4364610"/>
            <a:ext cx="2020243" cy="2922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39CB8F-648C-23EE-F5BA-33060A402FC6}"/>
              </a:ext>
            </a:extLst>
          </p:cNvPr>
          <p:cNvSpPr txBox="1"/>
          <p:nvPr/>
        </p:nvSpPr>
        <p:spPr>
          <a:xfrm>
            <a:off x="5574040" y="4573588"/>
            <a:ext cx="648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Flat region – constant plasma speed? Use other model to describe?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6DF49A-BF8E-9578-240B-ACCBBB8520E1}"/>
              </a:ext>
            </a:extLst>
          </p:cNvPr>
          <p:cNvSpPr txBox="1"/>
          <p:nvPr/>
        </p:nvSpPr>
        <p:spPr>
          <a:xfrm rot="16200000">
            <a:off x="-2706139" y="103985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Propagation time (12.5us)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C0076D-289F-9BF0-DB4E-F77FB3FC21EE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1202652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545564" y="74730"/>
            <a:ext cx="91445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Selection cuts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A4E4F-B5FD-0357-68E3-AC494FA0517D}"/>
              </a:ext>
            </a:extLst>
          </p:cNvPr>
          <p:cNvSpPr txBox="1"/>
          <p:nvPr/>
        </p:nvSpPr>
        <p:spPr>
          <a:xfrm>
            <a:off x="5978385" y="1674218"/>
            <a:ext cx="21634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Edge cells</a:t>
            </a:r>
          </a:p>
          <a:p>
            <a:r>
              <a:rPr lang="en-US" dirty="0"/>
              <a:t>- Dead cells</a:t>
            </a:r>
          </a:p>
          <a:p>
            <a:r>
              <a:rPr lang="en-US" dirty="0"/>
              <a:t>- Cells recently active</a:t>
            </a:r>
          </a:p>
          <a:p>
            <a:r>
              <a:rPr lang="en-US" dirty="0"/>
              <a:t>- Separate by crate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C9021C-7FAE-DCF1-64A0-97E41C70A2AD}"/>
              </a:ext>
            </a:extLst>
          </p:cNvPr>
          <p:cNvSpPr txBox="1"/>
          <p:nvPr/>
        </p:nvSpPr>
        <p:spPr>
          <a:xfrm>
            <a:off x="5331430" y="1286762"/>
            <a:ext cx="6279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Remove/separate effects of cells with different plasma speeds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D6FF2-ACFF-1433-9A17-CB9DB105D94D}"/>
              </a:ext>
            </a:extLst>
          </p:cNvPr>
          <p:cNvSpPr txBox="1"/>
          <p:nvPr/>
        </p:nvSpPr>
        <p:spPr>
          <a:xfrm>
            <a:off x="5331430" y="3105834"/>
            <a:ext cx="5677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deceleration parameters from clean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to calibrate each cells reconstruction</a:t>
            </a:r>
          </a:p>
        </p:txBody>
      </p:sp>
      <p:pic>
        <p:nvPicPr>
          <p:cNvPr id="12" name="Picture 1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53F1D51-4B0A-418D-929A-0E1F490FF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23" y="1034899"/>
            <a:ext cx="4481633" cy="42892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087D1A-8CCE-D443-D85F-2FDADC934215}"/>
              </a:ext>
            </a:extLst>
          </p:cNvPr>
          <p:cNvSpPr txBox="1"/>
          <p:nvPr/>
        </p:nvSpPr>
        <p:spPr>
          <a:xfrm>
            <a:off x="3114466" y="1240465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n>
                  <a:solidFill>
                    <a:srgbClr val="0070C0"/>
                  </a:solidFill>
                </a:ln>
              </a:rPr>
              <a:t>Outer cell</a:t>
            </a:r>
          </a:p>
          <a:p>
            <a:r>
              <a:rPr lang="en-US" sz="1200" dirty="0">
                <a:ln>
                  <a:solidFill>
                    <a:srgbClr val="00B050"/>
                  </a:solidFill>
                </a:ln>
              </a:rPr>
              <a:t>Inner cell</a:t>
            </a:r>
          </a:p>
          <a:p>
            <a:r>
              <a:rPr lang="en-US" sz="1200" dirty="0">
                <a:ln>
                  <a:solidFill>
                    <a:srgbClr val="FF0000"/>
                  </a:solidFill>
                </a:ln>
              </a:rPr>
              <a:t>Near bad cell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B2D18-C87A-6777-4CF9-63BFE79A5020}"/>
              </a:ext>
            </a:extLst>
          </p:cNvPr>
          <p:cNvSpPr txBox="1"/>
          <p:nvPr/>
        </p:nvSpPr>
        <p:spPr>
          <a:xfrm>
            <a:off x="2571073" y="5443014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873DA-C358-C97A-AB94-13B014E671BC}"/>
              </a:ext>
            </a:extLst>
          </p:cNvPr>
          <p:cNvSpPr txBox="1"/>
          <p:nvPr/>
        </p:nvSpPr>
        <p:spPr>
          <a:xfrm rot="16200000">
            <a:off x="-934288" y="2936556"/>
            <a:ext cx="2344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Propagation time (12.5us)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3A5A2B-4A6E-D6E2-1576-EC5FEF5DB7BD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2340801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82845</TotalTime>
  <Words>4426</Words>
  <Application>Microsoft Macintosh PowerPoint</Application>
  <PresentationFormat>Widescreen</PresentationFormat>
  <Paragraphs>830</Paragraphs>
  <Slides>70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CMR10</vt:lpstr>
      <vt:lpstr>Google Sans</vt:lpstr>
      <vt:lpstr>Office Theme</vt:lpstr>
      <vt:lpstr>Improving the vertical position reconstruction</vt:lpstr>
      <vt:lpstr>Vertical Position calculation</vt:lpstr>
      <vt:lpstr>Vertical Position calculation</vt:lpstr>
      <vt:lpstr>NEMO-3 Correction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Ways to test improved reconstruction models</vt:lpstr>
      <vt:lpstr>PowerPoint Presentation</vt:lpstr>
      <vt:lpstr>PowerPoint Presentation</vt:lpstr>
      <vt:lpstr>Characteristic Times of Propagation</vt:lpstr>
      <vt:lpstr>Edge Effects</vt:lpstr>
      <vt:lpstr>Effect of drift time</vt:lpstr>
      <vt:lpstr>How continue analysis </vt:lpstr>
      <vt:lpstr>Summary</vt:lpstr>
      <vt:lpstr>Plasma Model</vt:lpstr>
      <vt:lpstr>PowerPoint Presentation</vt:lpstr>
      <vt:lpstr>PowerPoint Presentation</vt:lpstr>
      <vt:lpstr>PowerPoint Presentation</vt:lpstr>
      <vt:lpstr>Characterize Plasma Movement</vt:lpstr>
      <vt:lpstr>PowerPoint Presentation</vt:lpstr>
      <vt:lpstr>PowerPoint Presentation</vt:lpstr>
      <vt:lpstr>Plasma theory</vt:lpstr>
      <vt:lpstr>Motivations for models</vt:lpstr>
      <vt:lpstr>Sudden change model</vt:lpstr>
      <vt:lpstr>PowerPoint Presentation</vt:lpstr>
      <vt:lpstr>Slow deceleration model</vt:lpstr>
      <vt:lpstr>PowerPoint Presentation</vt:lpstr>
      <vt:lpstr>Delayed deceleration model</vt:lpstr>
      <vt:lpstr>Other models</vt:lpstr>
      <vt:lpstr>Other models: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Proptime vs deadtime investigation</vt:lpstr>
      <vt:lpstr>PowerPoint Presentation</vt:lpstr>
      <vt:lpstr>Z vs deadtime</vt:lpstr>
      <vt:lpstr>PowerPoint Presentation</vt:lpstr>
      <vt:lpstr>V≠constant 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Plasma prop time corrections</dc:title>
  <dc:creator>Sam Pratt</dc:creator>
  <cp:lastModifiedBy>Sam Pratt</cp:lastModifiedBy>
  <cp:revision>13</cp:revision>
  <dcterms:created xsi:type="dcterms:W3CDTF">2023-09-18T16:52:01Z</dcterms:created>
  <dcterms:modified xsi:type="dcterms:W3CDTF">2023-12-06T23:23:39Z</dcterms:modified>
</cp:coreProperties>
</file>